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58"/>
  </p:notesMasterIdLst>
  <p:handoutMasterIdLst>
    <p:handoutMasterId r:id="rId59"/>
  </p:handoutMasterIdLst>
  <p:sldIdLst>
    <p:sldId id="256" r:id="rId5"/>
    <p:sldId id="283" r:id="rId6"/>
    <p:sldId id="284" r:id="rId7"/>
    <p:sldId id="286" r:id="rId8"/>
    <p:sldId id="271" r:id="rId9"/>
    <p:sldId id="285" r:id="rId10"/>
    <p:sldId id="287" r:id="rId11"/>
    <p:sldId id="288" r:id="rId12"/>
    <p:sldId id="289" r:id="rId13"/>
    <p:sldId id="290" r:id="rId14"/>
    <p:sldId id="291" r:id="rId15"/>
    <p:sldId id="292" r:id="rId16"/>
    <p:sldId id="293" r:id="rId17"/>
    <p:sldId id="294" r:id="rId18"/>
    <p:sldId id="295" r:id="rId19"/>
    <p:sldId id="296" r:id="rId20"/>
    <p:sldId id="297" r:id="rId21"/>
    <p:sldId id="279" r:id="rId22"/>
    <p:sldId id="298" r:id="rId23"/>
    <p:sldId id="299" r:id="rId24"/>
    <p:sldId id="300" r:id="rId25"/>
    <p:sldId id="301" r:id="rId26"/>
    <p:sldId id="302" r:id="rId27"/>
    <p:sldId id="303" r:id="rId28"/>
    <p:sldId id="281" r:id="rId29"/>
    <p:sldId id="304" r:id="rId30"/>
    <p:sldId id="305" r:id="rId31"/>
    <p:sldId id="306" r:id="rId32"/>
    <p:sldId id="310" r:id="rId33"/>
    <p:sldId id="318" r:id="rId34"/>
    <p:sldId id="308" r:id="rId35"/>
    <p:sldId id="307" r:id="rId36"/>
    <p:sldId id="311" r:id="rId37"/>
    <p:sldId id="312" r:id="rId38"/>
    <p:sldId id="313" r:id="rId39"/>
    <p:sldId id="314" r:id="rId40"/>
    <p:sldId id="315" r:id="rId41"/>
    <p:sldId id="316" r:id="rId42"/>
    <p:sldId id="317" r:id="rId43"/>
    <p:sldId id="319" r:id="rId44"/>
    <p:sldId id="321" r:id="rId45"/>
    <p:sldId id="322" r:id="rId46"/>
    <p:sldId id="323" r:id="rId47"/>
    <p:sldId id="326" r:id="rId48"/>
    <p:sldId id="327" r:id="rId49"/>
    <p:sldId id="328" r:id="rId50"/>
    <p:sldId id="329" r:id="rId51"/>
    <p:sldId id="330" r:id="rId52"/>
    <p:sldId id="331" r:id="rId53"/>
    <p:sldId id="332" r:id="rId54"/>
    <p:sldId id="324" r:id="rId55"/>
    <p:sldId id="333" r:id="rId56"/>
    <p:sldId id="28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83"/>
            <p14:sldId id="284"/>
          </p14:sldIdLst>
        </p14:section>
        <p14:section name="Design, Morph, Annotate, Work Together, Tell Me" id="{B9B51309-D148-4332-87C2-07BE32FBCA3B}">
          <p14:sldIdLst>
            <p14:sldId id="286"/>
            <p14:sldId id="271"/>
            <p14:sldId id="285"/>
            <p14:sldId id="287"/>
            <p14:sldId id="288"/>
            <p14:sldId id="289"/>
            <p14:sldId id="290"/>
            <p14:sldId id="291"/>
            <p14:sldId id="292"/>
            <p14:sldId id="293"/>
            <p14:sldId id="294"/>
            <p14:sldId id="295"/>
            <p14:sldId id="296"/>
            <p14:sldId id="297"/>
            <p14:sldId id="279"/>
            <p14:sldId id="298"/>
            <p14:sldId id="299"/>
            <p14:sldId id="300"/>
            <p14:sldId id="301"/>
            <p14:sldId id="302"/>
            <p14:sldId id="303"/>
            <p14:sldId id="281"/>
            <p14:sldId id="304"/>
            <p14:sldId id="305"/>
            <p14:sldId id="306"/>
            <p14:sldId id="310"/>
            <p14:sldId id="318"/>
            <p14:sldId id="308"/>
            <p14:sldId id="307"/>
            <p14:sldId id="311"/>
            <p14:sldId id="312"/>
            <p14:sldId id="313"/>
            <p14:sldId id="314"/>
            <p14:sldId id="315"/>
            <p14:sldId id="316"/>
            <p14:sldId id="317"/>
            <p14:sldId id="319"/>
            <p14:sldId id="321"/>
            <p14:sldId id="322"/>
            <p14:sldId id="323"/>
            <p14:sldId id="326"/>
            <p14:sldId id="327"/>
            <p14:sldId id="328"/>
            <p14:sldId id="329"/>
            <p14:sldId id="330"/>
            <p14:sldId id="331"/>
            <p14:sldId id="332"/>
            <p14:sldId id="324"/>
            <p14:sldId id="333"/>
          </p14:sldIdLst>
        </p14:section>
        <p14:section name="Learn More"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D24726"/>
    <a:srgbClr val="404040"/>
    <a:srgbClr val="FF9B45"/>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41" autoAdjust="0"/>
  </p:normalViewPr>
  <p:slideViewPr>
    <p:cSldViewPr snapToGrid="0">
      <p:cViewPr varScale="1">
        <p:scale>
          <a:sx n="67" d="100"/>
          <a:sy n="67" d="100"/>
        </p:scale>
        <p:origin x="90" y="5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9/22/2021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notice</a:t>
            </a:r>
            <a:r>
              <a:rPr lang="en-US" baseline="0" dirty="0" smtClean="0"/>
              <a:t> the upper group ends with y = 7.5. But after I change the colors, you see the upper group extending further down. You make use of this principle every time you pick colors for your charts. For example, in this boxplot.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3735601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for</a:t>
            </a:r>
            <a:r>
              <a:rPr lang="en-US" baseline="0" dirty="0" smtClean="0"/>
              <a:t> annotations. We used this in a grant submission to draw attention to the fact that our study group reduced the outcome variable the most!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94261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troublesome if the effect of, say, a drug is being estimated: you don’t want folks interpolating or filling in the missing values themselves.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267433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Changes</a:t>
            </a:r>
            <a:r>
              <a:rPr lang="en-US" baseline="0" dirty="0" smtClean="0"/>
              <a:t> the meaning of this figure entirely. Now, the connected set of dots could be repeating observations for the same person.</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278677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here, we use transparency to make all the actual data-points dull, and keep the point at time = 6 opaque, if we wanted to talk specifically about this point. Could use shading to highlight points after time 6. Could use sharpness of points versus blurriness. </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45812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You may already be using some of these principles, but nice</a:t>
            </a:r>
            <a:r>
              <a:rPr lang="en-US" baseline="0" dirty="0" smtClean="0"/>
              <a:t> to see them enumerated.</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dirty="0"/>
          </a:p>
        </p:txBody>
      </p:sp>
    </p:spTree>
    <p:extLst>
      <p:ext uri="{BB962C8B-B14F-4D97-AF65-F5344CB8AC3E}">
        <p14:creationId xmlns:p14="http://schemas.microsoft.com/office/powerpoint/2010/main" val="295890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chopping data to show only</a:t>
            </a:r>
            <a:r>
              <a:rPr lang="en-US" baseline="0" dirty="0" smtClean="0"/>
              <a:t> what is important. If all data must be shown, use </a:t>
            </a:r>
            <a:r>
              <a:rPr lang="en-US" baseline="0" dirty="0" err="1" smtClean="0"/>
              <a:t>preattentive</a:t>
            </a:r>
            <a:r>
              <a:rPr lang="en-US" baseline="0" dirty="0" smtClean="0"/>
              <a:t> processing tips to direct attention of the reader to where you want.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dirty="0"/>
          </a:p>
        </p:txBody>
      </p:sp>
    </p:spTree>
    <p:extLst>
      <p:ext uri="{BB962C8B-B14F-4D97-AF65-F5344CB8AC3E}">
        <p14:creationId xmlns:p14="http://schemas.microsoft.com/office/powerpoint/2010/main" val="3491210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Perspective is unnecessary. The axes</a:t>
            </a:r>
            <a:r>
              <a:rPr lang="en-US" baseline="0" dirty="0" smtClean="0"/>
              <a:t> don’t need to be labelled at every 2 units (also note that the axis start at 22, which is not a good idea for a bar chart). In the </a:t>
            </a:r>
            <a:r>
              <a:rPr lang="en-US" baseline="0" dirty="0" err="1" smtClean="0"/>
              <a:t>barchart</a:t>
            </a:r>
            <a:r>
              <a:rPr lang="en-US" baseline="0" dirty="0" smtClean="0"/>
              <a:t>, we get rid of X axis labels, and change scale of y axis, and use annotations to specify the levels in illness A and B. We could even get rid of the y axis scale from a a pure data </a:t>
            </a:r>
            <a:r>
              <a:rPr lang="en-US" baseline="0" dirty="0" err="1" smtClean="0"/>
              <a:t>viz</a:t>
            </a:r>
            <a:r>
              <a:rPr lang="en-US" baseline="0" dirty="0" smtClean="0"/>
              <a:t> perspective but journals would probably want it.  </a:t>
            </a:r>
            <a:r>
              <a:rPr lang="en-US" baseline="0" dirty="0" err="1" smtClean="0"/>
              <a:t>Data:ink</a:t>
            </a:r>
            <a:r>
              <a:rPr lang="en-US" baseline="0" dirty="0" smtClean="0"/>
              <a:t> ratio. Try to keep it lean and mean.</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dirty="0"/>
          </a:p>
        </p:txBody>
      </p:sp>
    </p:spTree>
    <p:extLst>
      <p:ext uri="{BB962C8B-B14F-4D97-AF65-F5344CB8AC3E}">
        <p14:creationId xmlns:p14="http://schemas.microsoft.com/office/powerpoint/2010/main" val="359037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light-hearted</a:t>
            </a:r>
            <a:r>
              <a:rPr lang="en-US" baseline="0" dirty="0" smtClean="0"/>
              <a:t> example (Scooby Doo). You may not be able to use so many annotations in a scientific paper. Instead, you could use it in a limited fashion as shown in this second image (survey scores at 6 months). Make sure essential components such as title, axes titles, legends, scales and explanatory annotations/captions are present.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21</a:t>
            </a:fld>
            <a:endParaRPr lang="en-US" dirty="0"/>
          </a:p>
        </p:txBody>
      </p:sp>
    </p:spTree>
    <p:extLst>
      <p:ext uri="{BB962C8B-B14F-4D97-AF65-F5344CB8AC3E}">
        <p14:creationId xmlns:p14="http://schemas.microsoft.com/office/powerpoint/2010/main" val="2578585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called faceting or arranging in a grid. Saves space, makes compact, and you can manage to submit 1 image instead of 4. Equivalent of having your cake and eating it too. Avoid the spaghetti chart.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dirty="0"/>
          </a:p>
        </p:txBody>
      </p:sp>
    </p:spTree>
    <p:extLst>
      <p:ext uri="{BB962C8B-B14F-4D97-AF65-F5344CB8AC3E}">
        <p14:creationId xmlns:p14="http://schemas.microsoft.com/office/powerpoint/2010/main" val="1850811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2019317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Avoid</a:t>
            </a:r>
            <a:r>
              <a:rPr lang="en-US" baseline="0" dirty="0" smtClean="0"/>
              <a:t> colors at first because it lulls you into thinking the figure is finished. Create in greys so that you are forced to think about which aspects to highlight and which ones to not highlight. Also, could save you money if you decide to not publish in color. Also, keep in mind color-blind folks.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23</a:t>
            </a:fld>
            <a:endParaRPr lang="en-US" dirty="0"/>
          </a:p>
        </p:txBody>
      </p:sp>
    </p:spTree>
    <p:extLst>
      <p:ext uri="{BB962C8B-B14F-4D97-AF65-F5344CB8AC3E}">
        <p14:creationId xmlns:p14="http://schemas.microsoft.com/office/powerpoint/2010/main" val="2957799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You may already be using some of these principles, but nice</a:t>
            </a:r>
            <a:r>
              <a:rPr lang="en-US" baseline="0" dirty="0" smtClean="0"/>
              <a:t> to see them enumerated.</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24</a:t>
            </a:fld>
            <a:endParaRPr lang="en-US" dirty="0"/>
          </a:p>
        </p:txBody>
      </p:sp>
    </p:spTree>
    <p:extLst>
      <p:ext uri="{BB962C8B-B14F-4D97-AF65-F5344CB8AC3E}">
        <p14:creationId xmlns:p14="http://schemas.microsoft.com/office/powerpoint/2010/main" val="65802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the end, the figure</a:t>
            </a:r>
            <a:r>
              <a:rPr lang="en-US" baseline="0" dirty="0" smtClean="0"/>
              <a:t> that you go with depends on two things: 1. the data that you have and 2. the message that you want to convey.</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25</a:t>
            </a:fld>
            <a:endParaRPr lang="en-US" dirty="0"/>
          </a:p>
        </p:txBody>
      </p:sp>
    </p:spTree>
    <p:extLst>
      <p:ext uri="{BB962C8B-B14F-4D97-AF65-F5344CB8AC3E}">
        <p14:creationId xmlns:p14="http://schemas.microsoft.com/office/powerpoint/2010/main" val="4015020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the end, the figure</a:t>
            </a:r>
            <a:r>
              <a:rPr lang="en-US" baseline="0" dirty="0" smtClean="0"/>
              <a:t> that you go with depends on two things: 1. the data that you have and 2. the message that you want to convey.</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dirty="0"/>
          </a:p>
        </p:txBody>
      </p:sp>
    </p:spTree>
    <p:extLst>
      <p:ext uri="{BB962C8B-B14F-4D97-AF65-F5344CB8AC3E}">
        <p14:creationId xmlns:p14="http://schemas.microsoft.com/office/powerpoint/2010/main" val="885912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the end, the figure</a:t>
            </a:r>
            <a:r>
              <a:rPr lang="en-US" baseline="0" dirty="0" smtClean="0"/>
              <a:t> that you go with depends on two things: 1. the data that you have and 2. the message that you want to convey.</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27</a:t>
            </a:fld>
            <a:endParaRPr lang="en-US" dirty="0"/>
          </a:p>
        </p:txBody>
      </p:sp>
    </p:spTree>
    <p:extLst>
      <p:ext uri="{BB962C8B-B14F-4D97-AF65-F5344CB8AC3E}">
        <p14:creationId xmlns:p14="http://schemas.microsoft.com/office/powerpoint/2010/main" val="549747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the end, the figure</a:t>
            </a:r>
            <a:r>
              <a:rPr lang="en-US" baseline="0" dirty="0" smtClean="0"/>
              <a:t> that you go with depends on two things: 1. the data that you have and 2. the message that you want to convey.</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dirty="0"/>
          </a:p>
        </p:txBody>
      </p:sp>
    </p:spTree>
    <p:extLst>
      <p:ext uri="{BB962C8B-B14F-4D97-AF65-F5344CB8AC3E}">
        <p14:creationId xmlns:p14="http://schemas.microsoft.com/office/powerpoint/2010/main" val="3303137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Dumbbell plot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dirty="0"/>
          </a:p>
        </p:txBody>
      </p:sp>
    </p:spTree>
    <p:extLst>
      <p:ext uri="{BB962C8B-B14F-4D97-AF65-F5344CB8AC3E}">
        <p14:creationId xmlns:p14="http://schemas.microsoft.com/office/powerpoint/2010/main" val="1715983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You may already be using some of these principles, but nice</a:t>
            </a:r>
            <a:r>
              <a:rPr lang="en-US" baseline="0" dirty="0" smtClean="0"/>
              <a:t> to see them enumerated.</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dirty="0"/>
          </a:p>
        </p:txBody>
      </p:sp>
    </p:spTree>
    <p:extLst>
      <p:ext uri="{BB962C8B-B14F-4D97-AF65-F5344CB8AC3E}">
        <p14:creationId xmlns:p14="http://schemas.microsoft.com/office/powerpoint/2010/main" val="1057580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flip the chart. Paired</a:t>
            </a:r>
            <a:r>
              <a:rPr lang="en-US" baseline="0" dirty="0" smtClean="0"/>
              <a:t> bar chart, stacked bar chart, diverging bar, lollipop chart. Some people like to arrange this in circles (radial charts)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34</a:t>
            </a:fld>
            <a:endParaRPr lang="en-US" dirty="0"/>
          </a:p>
        </p:txBody>
      </p:sp>
    </p:spTree>
    <p:extLst>
      <p:ext uri="{BB962C8B-B14F-4D97-AF65-F5344CB8AC3E}">
        <p14:creationId xmlns:p14="http://schemas.microsoft.com/office/powerpoint/2010/main" val="2436321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limit</a:t>
            </a:r>
            <a:r>
              <a:rPr lang="en-US" baseline="0" dirty="0" smtClean="0"/>
              <a:t> on number of lines you plot. Make sure grouped observations are clearly connected with lines. Y axis does not have to start at 0.</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dirty="0"/>
          </a:p>
        </p:txBody>
      </p:sp>
    </p:spTree>
    <p:extLst>
      <p:ext uri="{BB962C8B-B14F-4D97-AF65-F5344CB8AC3E}">
        <p14:creationId xmlns:p14="http://schemas.microsoft.com/office/powerpoint/2010/main" val="2451895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Published by </a:t>
            </a:r>
            <a:r>
              <a:rPr lang="en-US" sz="1200" b="0" i="0" u="none" strike="noStrike" kern="1200" baseline="0" dirty="0" smtClean="0">
                <a:solidFill>
                  <a:schemeClr val="tx1"/>
                </a:solidFill>
                <a:latin typeface="+mn-lt"/>
                <a:ea typeface="+mn-ea"/>
                <a:cs typeface="+mn-cs"/>
              </a:rPr>
              <a:t>Francis </a:t>
            </a:r>
            <a:r>
              <a:rPr lang="en-US" sz="1200" b="0" i="0" u="none" strike="noStrike" kern="1200" baseline="0" dirty="0" err="1" smtClean="0">
                <a:solidFill>
                  <a:schemeClr val="tx1"/>
                </a:solidFill>
                <a:latin typeface="+mn-lt"/>
                <a:ea typeface="+mn-ea"/>
                <a:cs typeface="+mn-cs"/>
              </a:rPr>
              <a:t>Anscombe</a:t>
            </a:r>
            <a:r>
              <a:rPr lang="en-US" sz="1200" b="0" i="0" u="none" strike="noStrike" kern="1200" baseline="0" dirty="0" smtClean="0">
                <a:solidFill>
                  <a:schemeClr val="tx1"/>
                </a:solidFill>
                <a:latin typeface="+mn-lt"/>
                <a:ea typeface="+mn-ea"/>
                <a:cs typeface="+mn-cs"/>
              </a:rPr>
              <a:t> in 1973</a:t>
            </a:r>
            <a:endParaRPr lang="en-US" dirty="0" smtClean="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2365019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limit</a:t>
            </a:r>
            <a:r>
              <a:rPr lang="en-US" baseline="0" dirty="0" smtClean="0"/>
              <a:t> on number of lines you plot. Make sure grouped observations are clearly connected with lines. Y axis does not have to start at 0.</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dirty="0"/>
          </a:p>
        </p:txBody>
      </p:sp>
    </p:spTree>
    <p:extLst>
      <p:ext uri="{BB962C8B-B14F-4D97-AF65-F5344CB8AC3E}">
        <p14:creationId xmlns:p14="http://schemas.microsoft.com/office/powerpoint/2010/main" val="2705685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limit</a:t>
            </a:r>
            <a:r>
              <a:rPr lang="en-US" baseline="0" dirty="0" smtClean="0"/>
              <a:t> on number of lines you plot. Make sure grouped observations are clearly connected with lines. Y axis does not have to start at 0.</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37</a:t>
            </a:fld>
            <a:endParaRPr lang="en-US" dirty="0"/>
          </a:p>
        </p:txBody>
      </p:sp>
    </p:spTree>
    <p:extLst>
      <p:ext uri="{BB962C8B-B14F-4D97-AF65-F5344CB8AC3E}">
        <p14:creationId xmlns:p14="http://schemas.microsoft.com/office/powerpoint/2010/main" val="21095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for</a:t>
            </a:r>
            <a:r>
              <a:rPr lang="en-US" baseline="0" dirty="0" smtClean="0"/>
              <a:t> checking normality.</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38</a:t>
            </a:fld>
            <a:endParaRPr lang="en-US" dirty="0"/>
          </a:p>
        </p:txBody>
      </p:sp>
    </p:spTree>
    <p:extLst>
      <p:ext uri="{BB962C8B-B14F-4D97-AF65-F5344CB8AC3E}">
        <p14:creationId xmlns:p14="http://schemas.microsoft.com/office/powerpoint/2010/main" val="3721663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limit</a:t>
            </a:r>
            <a:r>
              <a:rPr lang="en-US" baseline="0" dirty="0" smtClean="0"/>
              <a:t> on number of lines you plot. Make sure grouped observations are clearly connected with lines. Y axis does not have to start at 0.</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dirty="0"/>
          </a:p>
        </p:txBody>
      </p:sp>
    </p:spTree>
    <p:extLst>
      <p:ext uri="{BB962C8B-B14F-4D97-AF65-F5344CB8AC3E}">
        <p14:creationId xmlns:p14="http://schemas.microsoft.com/office/powerpoint/2010/main" val="340356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Density</a:t>
            </a:r>
            <a:r>
              <a:rPr lang="en-US" baseline="0" dirty="0" smtClean="0"/>
              <a:t> plot, ridge plot and violin plot using kernel smoothing</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42</a:t>
            </a:fld>
            <a:endParaRPr lang="en-US" dirty="0"/>
          </a:p>
        </p:txBody>
      </p:sp>
    </p:spTree>
    <p:extLst>
      <p:ext uri="{BB962C8B-B14F-4D97-AF65-F5344CB8AC3E}">
        <p14:creationId xmlns:p14="http://schemas.microsoft.com/office/powerpoint/2010/main" val="1978973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43</a:t>
            </a:fld>
            <a:endParaRPr lang="en-US" dirty="0"/>
          </a:p>
        </p:txBody>
      </p:sp>
    </p:spTree>
    <p:extLst>
      <p:ext uri="{BB962C8B-B14F-4D97-AF65-F5344CB8AC3E}">
        <p14:creationId xmlns:p14="http://schemas.microsoft.com/office/powerpoint/2010/main" val="2897873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44</a:t>
            </a:fld>
            <a:endParaRPr lang="en-US" dirty="0"/>
          </a:p>
        </p:txBody>
      </p:sp>
    </p:spTree>
    <p:extLst>
      <p:ext uri="{BB962C8B-B14F-4D97-AF65-F5344CB8AC3E}">
        <p14:creationId xmlns:p14="http://schemas.microsoft.com/office/powerpoint/2010/main" val="3886431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45</a:t>
            </a:fld>
            <a:endParaRPr lang="en-US" dirty="0"/>
          </a:p>
        </p:txBody>
      </p:sp>
    </p:spTree>
    <p:extLst>
      <p:ext uri="{BB962C8B-B14F-4D97-AF65-F5344CB8AC3E}">
        <p14:creationId xmlns:p14="http://schemas.microsoft.com/office/powerpoint/2010/main" val="94145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disadvantages. Cannot show too many slices. Cannot show change over time.</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dirty="0"/>
          </a:p>
        </p:txBody>
      </p:sp>
    </p:spTree>
    <p:extLst>
      <p:ext uri="{BB962C8B-B14F-4D97-AF65-F5344CB8AC3E}">
        <p14:creationId xmlns:p14="http://schemas.microsoft.com/office/powerpoint/2010/main" val="67462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dirty="0"/>
          </a:p>
        </p:txBody>
      </p:sp>
    </p:spTree>
    <p:extLst>
      <p:ext uri="{BB962C8B-B14F-4D97-AF65-F5344CB8AC3E}">
        <p14:creationId xmlns:p14="http://schemas.microsoft.com/office/powerpoint/2010/main" val="227658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Published by </a:t>
            </a:r>
            <a:r>
              <a:rPr lang="en-US" sz="1200" b="0" i="0" u="none" strike="noStrike" kern="1200" baseline="0" dirty="0" smtClean="0">
                <a:solidFill>
                  <a:schemeClr val="tx1"/>
                </a:solidFill>
                <a:latin typeface="+mn-lt"/>
                <a:ea typeface="+mn-ea"/>
                <a:cs typeface="+mn-cs"/>
              </a:rPr>
              <a:t>Francis </a:t>
            </a:r>
            <a:r>
              <a:rPr lang="en-US" sz="1200" b="0" i="0" u="none" strike="noStrike" kern="1200" baseline="0" dirty="0" err="1" smtClean="0">
                <a:solidFill>
                  <a:schemeClr val="tx1"/>
                </a:solidFill>
                <a:latin typeface="+mn-lt"/>
                <a:ea typeface="+mn-ea"/>
                <a:cs typeface="+mn-cs"/>
              </a:rPr>
              <a:t>Anscombe</a:t>
            </a:r>
            <a:r>
              <a:rPr lang="en-US" sz="1200" b="0" i="0" u="none" strike="noStrike" kern="1200" baseline="0" dirty="0" smtClean="0">
                <a:solidFill>
                  <a:schemeClr val="tx1"/>
                </a:solidFill>
                <a:latin typeface="+mn-lt"/>
                <a:ea typeface="+mn-ea"/>
                <a:cs typeface="+mn-cs"/>
              </a:rPr>
              <a:t> in 1973</a:t>
            </a:r>
            <a:endParaRPr lang="en-US" dirty="0" smtClean="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2965003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48</a:t>
            </a:fld>
            <a:endParaRPr lang="en-US" dirty="0"/>
          </a:p>
        </p:txBody>
      </p:sp>
    </p:spTree>
    <p:extLst>
      <p:ext uri="{BB962C8B-B14F-4D97-AF65-F5344CB8AC3E}">
        <p14:creationId xmlns:p14="http://schemas.microsoft.com/office/powerpoint/2010/main" val="2789132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49</a:t>
            </a:fld>
            <a:endParaRPr lang="en-US" dirty="0"/>
          </a:p>
        </p:txBody>
      </p:sp>
    </p:spTree>
    <p:extLst>
      <p:ext uri="{BB962C8B-B14F-4D97-AF65-F5344CB8AC3E}">
        <p14:creationId xmlns:p14="http://schemas.microsoft.com/office/powerpoint/2010/main" val="3609188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51</a:t>
            </a:fld>
            <a:endParaRPr lang="en-US" dirty="0"/>
          </a:p>
        </p:txBody>
      </p:sp>
    </p:spTree>
    <p:extLst>
      <p:ext uri="{BB962C8B-B14F-4D97-AF65-F5344CB8AC3E}">
        <p14:creationId xmlns:p14="http://schemas.microsoft.com/office/powerpoint/2010/main" val="191049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52</a:t>
            </a:fld>
            <a:endParaRPr lang="en-US" dirty="0"/>
          </a:p>
        </p:txBody>
      </p:sp>
    </p:spTree>
    <p:extLst>
      <p:ext uri="{BB962C8B-B14F-4D97-AF65-F5344CB8AC3E}">
        <p14:creationId xmlns:p14="http://schemas.microsoft.com/office/powerpoint/2010/main" val="996203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t>
            </a:r>
            <a:r>
              <a:rPr lang="en-US" baseline="0" dirty="0"/>
              <a:t>Slide Show mode, select the arrows to visit links.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53</a:t>
            </a:fld>
            <a:endParaRPr lang="en-US" dirty="0"/>
          </a:p>
        </p:txBody>
      </p:sp>
    </p:spTree>
    <p:extLst>
      <p:ext uri="{BB962C8B-B14F-4D97-AF65-F5344CB8AC3E}">
        <p14:creationId xmlns:p14="http://schemas.microsoft.com/office/powerpoint/2010/main" val="342178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Published by </a:t>
            </a:r>
            <a:r>
              <a:rPr lang="en-US" sz="1200" b="0" i="0" u="none" strike="noStrike" kern="1200" baseline="0" dirty="0" smtClean="0">
                <a:solidFill>
                  <a:schemeClr val="tx1"/>
                </a:solidFill>
                <a:latin typeface="+mn-lt"/>
                <a:ea typeface="+mn-ea"/>
                <a:cs typeface="+mn-cs"/>
              </a:rPr>
              <a:t>Francis </a:t>
            </a:r>
            <a:r>
              <a:rPr lang="en-US" sz="1200" b="0" i="0" u="none" strike="noStrike" kern="1200" baseline="0" dirty="0" err="1" smtClean="0">
                <a:solidFill>
                  <a:schemeClr val="tx1"/>
                </a:solidFill>
                <a:latin typeface="+mn-lt"/>
                <a:ea typeface="+mn-ea"/>
                <a:cs typeface="+mn-cs"/>
              </a:rPr>
              <a:t>Anscombe</a:t>
            </a:r>
            <a:r>
              <a:rPr lang="en-US" sz="1200" b="0" i="0" u="none" strike="noStrike" kern="1200" baseline="0" dirty="0" smtClean="0">
                <a:solidFill>
                  <a:schemeClr val="tx1"/>
                </a:solidFill>
                <a:latin typeface="+mn-lt"/>
                <a:ea typeface="+mn-ea"/>
                <a:cs typeface="+mn-cs"/>
              </a:rPr>
              <a:t> in 1973</a:t>
            </a:r>
            <a:endParaRPr lang="en-US" dirty="0" smtClean="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2145027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Published by </a:t>
            </a:r>
            <a:r>
              <a:rPr lang="en-US" sz="1200" b="0" i="0" u="none" strike="noStrike" kern="1200" baseline="0" dirty="0" smtClean="0">
                <a:solidFill>
                  <a:schemeClr val="tx1"/>
                </a:solidFill>
                <a:latin typeface="+mn-lt"/>
                <a:ea typeface="+mn-ea"/>
                <a:cs typeface="+mn-cs"/>
              </a:rPr>
              <a:t>Francis </a:t>
            </a:r>
            <a:r>
              <a:rPr lang="en-US" sz="1200" b="0" i="0" u="none" strike="noStrike" kern="1200" baseline="0" dirty="0" err="1" smtClean="0">
                <a:solidFill>
                  <a:schemeClr val="tx1"/>
                </a:solidFill>
                <a:latin typeface="+mn-lt"/>
                <a:ea typeface="+mn-ea"/>
                <a:cs typeface="+mn-cs"/>
              </a:rPr>
              <a:t>Anscombe</a:t>
            </a:r>
            <a:r>
              <a:rPr lang="en-US" sz="1200" b="0" i="0" u="none" strike="noStrike" kern="1200" baseline="0" dirty="0" smtClean="0">
                <a:solidFill>
                  <a:schemeClr val="tx1"/>
                </a:solidFill>
                <a:latin typeface="+mn-lt"/>
                <a:ea typeface="+mn-ea"/>
                <a:cs typeface="+mn-cs"/>
              </a:rPr>
              <a:t> in 1973</a:t>
            </a:r>
            <a:endParaRPr lang="en-US" dirty="0" smtClean="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2556068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Published by </a:t>
            </a:r>
            <a:r>
              <a:rPr lang="en-US" sz="1200" b="0" i="0" u="none" strike="noStrike" kern="1200" baseline="0" dirty="0" smtClean="0">
                <a:solidFill>
                  <a:schemeClr val="tx1"/>
                </a:solidFill>
                <a:latin typeface="+mn-lt"/>
                <a:ea typeface="+mn-ea"/>
                <a:cs typeface="+mn-cs"/>
              </a:rPr>
              <a:t>Francis </a:t>
            </a:r>
            <a:r>
              <a:rPr lang="en-US" sz="1200" b="0" i="0" u="none" strike="noStrike" kern="1200" baseline="0" dirty="0" err="1" smtClean="0">
                <a:solidFill>
                  <a:schemeClr val="tx1"/>
                </a:solidFill>
                <a:latin typeface="+mn-lt"/>
                <a:ea typeface="+mn-ea"/>
                <a:cs typeface="+mn-cs"/>
              </a:rPr>
              <a:t>Anscombe</a:t>
            </a:r>
            <a:r>
              <a:rPr lang="en-US" sz="1200" b="0" i="0" u="none" strike="noStrike" kern="1200" baseline="0" dirty="0" smtClean="0">
                <a:solidFill>
                  <a:schemeClr val="tx1"/>
                </a:solidFill>
                <a:latin typeface="+mn-lt"/>
                <a:ea typeface="+mn-ea"/>
                <a:cs typeface="+mn-cs"/>
              </a:rPr>
              <a:t> in 1973</a:t>
            </a:r>
            <a:endParaRPr lang="en-US" dirty="0" smtClean="0"/>
          </a:p>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876527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You may already be using some of these principles, but nice</a:t>
            </a:r>
            <a:r>
              <a:rPr lang="en-US" baseline="0" dirty="0" smtClean="0"/>
              <a:t> to see them enumerated.</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269015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ever made  a grouped </a:t>
            </a:r>
            <a:r>
              <a:rPr lang="en-US" dirty="0" err="1" smtClean="0"/>
              <a:t>barchart</a:t>
            </a:r>
            <a:r>
              <a:rPr lang="en-US" dirty="0" smtClean="0"/>
              <a:t>, you have made use of this principle.</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3126991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9/22/2021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9/22/2021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public.tableau.com/en-us/gallery/?tab=viz-of-the-day&amp;type=viz-of-the-day"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smtClean="0">
                <a:solidFill>
                  <a:schemeClr val="bg1"/>
                </a:solidFill>
              </a:rPr>
              <a:t>Data visualization</a:t>
            </a:r>
            <a:endParaRPr lang="en-US" sz="4800" dirty="0">
              <a:solidFill>
                <a:schemeClr val="bg1"/>
              </a:solidFill>
            </a:endParaRPr>
          </a:p>
        </p:txBody>
      </p:sp>
      <p:sp>
        <p:nvSpPr>
          <p:cNvPr id="3" name="Subtitle 2"/>
          <p:cNvSpPr>
            <a:spLocks noGrp="1"/>
          </p:cNvSpPr>
          <p:nvPr>
            <p:ph type="subTitle" idx="4294967295"/>
          </p:nvPr>
        </p:nvSpPr>
        <p:spPr>
          <a:xfrm>
            <a:off x="838200" y="3115985"/>
            <a:ext cx="9582736" cy="2363041"/>
          </a:xfrm>
        </p:spPr>
        <p:txBody>
          <a:bodyPr>
            <a:normAutofit/>
          </a:bodyPr>
          <a:lstStyle/>
          <a:p>
            <a:pPr marL="0" indent="0">
              <a:buNone/>
            </a:pPr>
            <a:r>
              <a:rPr lang="en-US" sz="2400" smtClean="0">
                <a:solidFill>
                  <a:schemeClr val="bg1"/>
                </a:solidFill>
                <a:latin typeface="+mj-lt"/>
              </a:rPr>
              <a:t>A </a:t>
            </a:r>
            <a:r>
              <a:rPr lang="en-US" sz="2400" dirty="0" smtClean="0">
                <a:solidFill>
                  <a:schemeClr val="bg1"/>
                </a:solidFill>
                <a:latin typeface="+mj-lt"/>
              </a:rPr>
              <a:t>whirlwind tour.</a:t>
            </a:r>
            <a:br>
              <a:rPr lang="en-US" sz="2400" dirty="0" smtClean="0">
                <a:solidFill>
                  <a:schemeClr val="bg1"/>
                </a:solidFill>
                <a:latin typeface="+mj-lt"/>
              </a:rPr>
            </a:br>
            <a:r>
              <a:rPr lang="en-US" sz="1500" dirty="0" smtClean="0">
                <a:solidFill>
                  <a:schemeClr val="bg1"/>
                </a:solidFill>
                <a:latin typeface="+mj-lt"/>
              </a:rPr>
              <a:t>Lakshman Balaji</a:t>
            </a:r>
            <a:br>
              <a:rPr lang="en-US" sz="1500" dirty="0" smtClean="0">
                <a:solidFill>
                  <a:schemeClr val="bg1"/>
                </a:solidFill>
                <a:latin typeface="+mj-lt"/>
              </a:rPr>
            </a:br>
            <a:r>
              <a:rPr lang="en-US" sz="1500" dirty="0" smtClean="0">
                <a:solidFill>
                  <a:schemeClr val="bg1"/>
                </a:solidFill>
                <a:latin typeface="+mj-lt"/>
              </a:rPr>
              <a:t>Biostatistician, Center for Resuscitation Science</a:t>
            </a:r>
            <a:br>
              <a:rPr lang="en-US" sz="1500" dirty="0" smtClean="0">
                <a:solidFill>
                  <a:schemeClr val="bg1"/>
                </a:solidFill>
                <a:latin typeface="+mj-lt"/>
              </a:rPr>
            </a:br>
            <a:r>
              <a:rPr lang="en-US" sz="1500" dirty="0" smtClean="0">
                <a:solidFill>
                  <a:schemeClr val="bg1"/>
                </a:solidFill>
                <a:latin typeface="+mj-lt"/>
              </a:rPr>
              <a:t>BIDMC </a:t>
            </a:r>
            <a:br>
              <a:rPr lang="en-US" sz="1500" dirty="0" smtClean="0">
                <a:solidFill>
                  <a:schemeClr val="bg1"/>
                </a:solidFill>
                <a:latin typeface="+mj-lt"/>
              </a:rPr>
            </a:br>
            <a:r>
              <a:rPr lang="en-US" sz="1500" dirty="0" smtClean="0">
                <a:solidFill>
                  <a:schemeClr val="bg1"/>
                </a:solidFill>
                <a:latin typeface="+mj-lt"/>
              </a:rPr>
              <a:t>lbalaji@bidmc.harvard.edu</a:t>
            </a: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smtClean="0">
                <a:solidFill>
                  <a:schemeClr val="bg1"/>
                </a:solidFill>
              </a:rPr>
              <a:t>Visual processing/perception</a:t>
            </a:r>
            <a:endParaRPr lang="en-US" sz="4800" dirty="0">
              <a:solidFill>
                <a:schemeClr val="bg1"/>
              </a:solidFill>
            </a:endParaRPr>
          </a:p>
        </p:txBody>
      </p:sp>
      <p:sp>
        <p:nvSpPr>
          <p:cNvPr id="3" name="Subtitle 2"/>
          <p:cNvSpPr>
            <a:spLocks noGrp="1"/>
          </p:cNvSpPr>
          <p:nvPr>
            <p:ph type="subTitle" idx="4294967295"/>
          </p:nvPr>
        </p:nvSpPr>
        <p:spPr>
          <a:xfrm>
            <a:off x="838200" y="3115985"/>
            <a:ext cx="9582736" cy="1137793"/>
          </a:xfrm>
        </p:spPr>
        <p:txBody>
          <a:bodyPr>
            <a:normAutofit lnSpcReduction="10000"/>
          </a:bodyPr>
          <a:lstStyle/>
          <a:p>
            <a:pPr marL="0" indent="0">
              <a:buNone/>
            </a:pPr>
            <a:r>
              <a:rPr lang="en-US" sz="2400" dirty="0" smtClean="0">
                <a:solidFill>
                  <a:schemeClr val="bg1"/>
                </a:solidFill>
                <a:latin typeface="+mj-lt"/>
              </a:rPr>
              <a:t>Being aware of these visual phenomena can help greatly with creating data visualizations.</a:t>
            </a:r>
            <a:endParaRPr lang="en-US" sz="2400" dirty="0">
              <a:solidFill>
                <a:schemeClr val="bg1"/>
              </a:solidFill>
              <a:latin typeface="+mj-lt"/>
            </a:endParaRPr>
          </a:p>
        </p:txBody>
      </p:sp>
    </p:spTree>
    <p:extLst>
      <p:ext uri="{BB962C8B-B14F-4D97-AF65-F5344CB8AC3E}">
        <p14:creationId xmlns:p14="http://schemas.microsoft.com/office/powerpoint/2010/main" val="4212258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Proximity</a:t>
            </a:r>
            <a:endParaRPr lang="en-US" dirty="0"/>
          </a:p>
        </p:txBody>
      </p:sp>
      <p:pic>
        <p:nvPicPr>
          <p:cNvPr id="13" name="Content Placeholder 1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612007" y="1254538"/>
            <a:ext cx="7333970" cy="5210402"/>
          </a:xfrm>
        </p:spPr>
      </p:pic>
      <p:sp>
        <p:nvSpPr>
          <p:cNvPr id="14" name="TextBox 13"/>
          <p:cNvSpPr txBox="1"/>
          <p:nvPr/>
        </p:nvSpPr>
        <p:spPr>
          <a:xfrm>
            <a:off x="521207" y="1600200"/>
            <a:ext cx="3180355"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Objects which are closer to one another are perceived as belonging to the same group.</a:t>
            </a:r>
          </a:p>
        </p:txBody>
      </p:sp>
      <p:sp>
        <p:nvSpPr>
          <p:cNvPr id="15" name="TextBox 14"/>
          <p:cNvSpPr txBox="1"/>
          <p:nvPr/>
        </p:nvSpPr>
        <p:spPr>
          <a:xfrm>
            <a:off x="521207" y="3101397"/>
            <a:ext cx="4090800"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For example, in this image, you </a:t>
            </a:r>
            <a:br>
              <a:rPr lang="en-US" dirty="0" smtClean="0"/>
            </a:br>
            <a:r>
              <a:rPr lang="en-US" dirty="0" smtClean="0"/>
              <a:t>may see two different groups, </a:t>
            </a:r>
            <a:r>
              <a:rPr lang="en-US" dirty="0"/>
              <a:t/>
            </a:r>
            <a:br>
              <a:rPr lang="en-US" dirty="0"/>
            </a:br>
            <a:r>
              <a:rPr lang="en-US" dirty="0" smtClean="0"/>
              <a:t>one cluster at the top right and the </a:t>
            </a:r>
            <a:br>
              <a:rPr lang="en-US" dirty="0" smtClean="0"/>
            </a:br>
            <a:r>
              <a:rPr lang="en-US" dirty="0" smtClean="0"/>
              <a:t>other at the bottom left.</a:t>
            </a:r>
          </a:p>
        </p:txBody>
      </p:sp>
      <p:sp>
        <p:nvSpPr>
          <p:cNvPr id="16" name="Freeform 15"/>
          <p:cNvSpPr/>
          <p:nvPr/>
        </p:nvSpPr>
        <p:spPr>
          <a:xfrm>
            <a:off x="8255977" y="1371505"/>
            <a:ext cx="3244361" cy="2743295"/>
          </a:xfrm>
          <a:custGeom>
            <a:avLst/>
            <a:gdLst>
              <a:gd name="connsiteX0" fmla="*/ 720969 w 3244361"/>
              <a:gd name="connsiteY0" fmla="*/ 61641 h 2743295"/>
              <a:gd name="connsiteX1" fmla="*/ 641838 w 3244361"/>
              <a:gd name="connsiteY1" fmla="*/ 88018 h 2743295"/>
              <a:gd name="connsiteX2" fmla="*/ 589085 w 3244361"/>
              <a:gd name="connsiteY2" fmla="*/ 105603 h 2743295"/>
              <a:gd name="connsiteX3" fmla="*/ 536331 w 3244361"/>
              <a:gd name="connsiteY3" fmla="*/ 131980 h 2743295"/>
              <a:gd name="connsiteX4" fmla="*/ 483577 w 3244361"/>
              <a:gd name="connsiteY4" fmla="*/ 175941 h 2743295"/>
              <a:gd name="connsiteX5" fmla="*/ 448408 w 3244361"/>
              <a:gd name="connsiteY5" fmla="*/ 193526 h 2743295"/>
              <a:gd name="connsiteX6" fmla="*/ 413238 w 3244361"/>
              <a:gd name="connsiteY6" fmla="*/ 246280 h 2743295"/>
              <a:gd name="connsiteX7" fmla="*/ 351692 w 3244361"/>
              <a:gd name="connsiteY7" fmla="*/ 281449 h 2743295"/>
              <a:gd name="connsiteX8" fmla="*/ 342900 w 3244361"/>
              <a:gd name="connsiteY8" fmla="*/ 307826 h 2743295"/>
              <a:gd name="connsiteX9" fmla="*/ 290146 w 3244361"/>
              <a:gd name="connsiteY9" fmla="*/ 334203 h 2743295"/>
              <a:gd name="connsiteX10" fmla="*/ 228600 w 3244361"/>
              <a:gd name="connsiteY10" fmla="*/ 395749 h 2743295"/>
              <a:gd name="connsiteX11" fmla="*/ 202223 w 3244361"/>
              <a:gd name="connsiteY11" fmla="*/ 457295 h 2743295"/>
              <a:gd name="connsiteX12" fmla="*/ 175846 w 3244361"/>
              <a:gd name="connsiteY12" fmla="*/ 492464 h 2743295"/>
              <a:gd name="connsiteX13" fmla="*/ 158261 w 3244361"/>
              <a:gd name="connsiteY13" fmla="*/ 527633 h 2743295"/>
              <a:gd name="connsiteX14" fmla="*/ 140677 w 3244361"/>
              <a:gd name="connsiteY14" fmla="*/ 554010 h 2743295"/>
              <a:gd name="connsiteX15" fmla="*/ 131885 w 3244361"/>
              <a:gd name="connsiteY15" fmla="*/ 580387 h 2743295"/>
              <a:gd name="connsiteX16" fmla="*/ 114300 w 3244361"/>
              <a:gd name="connsiteY16" fmla="*/ 668310 h 2743295"/>
              <a:gd name="connsiteX17" fmla="*/ 87923 w 3244361"/>
              <a:gd name="connsiteY17" fmla="*/ 756233 h 2743295"/>
              <a:gd name="connsiteX18" fmla="*/ 79131 w 3244361"/>
              <a:gd name="connsiteY18" fmla="*/ 791403 h 2743295"/>
              <a:gd name="connsiteX19" fmla="*/ 70338 w 3244361"/>
              <a:gd name="connsiteY19" fmla="*/ 817780 h 2743295"/>
              <a:gd name="connsiteX20" fmla="*/ 61546 w 3244361"/>
              <a:gd name="connsiteY20" fmla="*/ 870533 h 2743295"/>
              <a:gd name="connsiteX21" fmla="*/ 52754 w 3244361"/>
              <a:gd name="connsiteY21" fmla="*/ 905703 h 2743295"/>
              <a:gd name="connsiteX22" fmla="*/ 35169 w 3244361"/>
              <a:gd name="connsiteY22" fmla="*/ 1037587 h 2743295"/>
              <a:gd name="connsiteX23" fmla="*/ 26377 w 3244361"/>
              <a:gd name="connsiteY23" fmla="*/ 1063964 h 2743295"/>
              <a:gd name="connsiteX24" fmla="*/ 0 w 3244361"/>
              <a:gd name="connsiteY24" fmla="*/ 1231018 h 2743295"/>
              <a:gd name="connsiteX25" fmla="*/ 26377 w 3244361"/>
              <a:gd name="connsiteY25" fmla="*/ 1494787 h 2743295"/>
              <a:gd name="connsiteX26" fmla="*/ 35169 w 3244361"/>
              <a:gd name="connsiteY26" fmla="*/ 1521164 h 2743295"/>
              <a:gd name="connsiteX27" fmla="*/ 43961 w 3244361"/>
              <a:gd name="connsiteY27" fmla="*/ 1565126 h 2743295"/>
              <a:gd name="connsiteX28" fmla="*/ 61546 w 3244361"/>
              <a:gd name="connsiteY28" fmla="*/ 1617880 h 2743295"/>
              <a:gd name="connsiteX29" fmla="*/ 70338 w 3244361"/>
              <a:gd name="connsiteY29" fmla="*/ 1644257 h 2743295"/>
              <a:gd name="connsiteX30" fmla="*/ 96715 w 3244361"/>
              <a:gd name="connsiteY30" fmla="*/ 1661841 h 2743295"/>
              <a:gd name="connsiteX31" fmla="*/ 105508 w 3244361"/>
              <a:gd name="connsiteY31" fmla="*/ 1688218 h 2743295"/>
              <a:gd name="connsiteX32" fmla="*/ 140677 w 3244361"/>
              <a:gd name="connsiteY32" fmla="*/ 1740972 h 2743295"/>
              <a:gd name="connsiteX33" fmla="*/ 175846 w 3244361"/>
              <a:gd name="connsiteY33" fmla="*/ 1784933 h 2743295"/>
              <a:gd name="connsiteX34" fmla="*/ 237392 w 3244361"/>
              <a:gd name="connsiteY34" fmla="*/ 1855272 h 2743295"/>
              <a:gd name="connsiteX35" fmla="*/ 281354 w 3244361"/>
              <a:gd name="connsiteY35" fmla="*/ 1925610 h 2743295"/>
              <a:gd name="connsiteX36" fmla="*/ 325315 w 3244361"/>
              <a:gd name="connsiteY36" fmla="*/ 2004741 h 2743295"/>
              <a:gd name="connsiteX37" fmla="*/ 342900 w 3244361"/>
              <a:gd name="connsiteY37" fmla="*/ 2031118 h 2743295"/>
              <a:gd name="connsiteX38" fmla="*/ 360485 w 3244361"/>
              <a:gd name="connsiteY38" fmla="*/ 2057495 h 2743295"/>
              <a:gd name="connsiteX39" fmla="*/ 386861 w 3244361"/>
              <a:gd name="connsiteY39" fmla="*/ 2066287 h 2743295"/>
              <a:gd name="connsiteX40" fmla="*/ 422031 w 3244361"/>
              <a:gd name="connsiteY40" fmla="*/ 2110249 h 2743295"/>
              <a:gd name="connsiteX41" fmla="*/ 465992 w 3244361"/>
              <a:gd name="connsiteY41" fmla="*/ 2163003 h 2743295"/>
              <a:gd name="connsiteX42" fmla="*/ 483577 w 3244361"/>
              <a:gd name="connsiteY42" fmla="*/ 2198172 h 2743295"/>
              <a:gd name="connsiteX43" fmla="*/ 509954 w 3244361"/>
              <a:gd name="connsiteY43" fmla="*/ 2215757 h 2743295"/>
              <a:gd name="connsiteX44" fmla="*/ 536331 w 3244361"/>
              <a:gd name="connsiteY44" fmla="*/ 2242133 h 2743295"/>
              <a:gd name="connsiteX45" fmla="*/ 597877 w 3244361"/>
              <a:gd name="connsiteY45" fmla="*/ 2294887 h 2743295"/>
              <a:gd name="connsiteX46" fmla="*/ 633046 w 3244361"/>
              <a:gd name="connsiteY46" fmla="*/ 2347641 h 2743295"/>
              <a:gd name="connsiteX47" fmla="*/ 650631 w 3244361"/>
              <a:gd name="connsiteY47" fmla="*/ 2374018 h 2743295"/>
              <a:gd name="connsiteX48" fmla="*/ 677008 w 3244361"/>
              <a:gd name="connsiteY48" fmla="*/ 2382810 h 2743295"/>
              <a:gd name="connsiteX49" fmla="*/ 694592 w 3244361"/>
              <a:gd name="connsiteY49" fmla="*/ 2417980 h 2743295"/>
              <a:gd name="connsiteX50" fmla="*/ 720969 w 3244361"/>
              <a:gd name="connsiteY50" fmla="*/ 2426772 h 2743295"/>
              <a:gd name="connsiteX51" fmla="*/ 756138 w 3244361"/>
              <a:gd name="connsiteY51" fmla="*/ 2461941 h 2743295"/>
              <a:gd name="connsiteX52" fmla="*/ 764931 w 3244361"/>
              <a:gd name="connsiteY52" fmla="*/ 2488318 h 2743295"/>
              <a:gd name="connsiteX53" fmla="*/ 791308 w 3244361"/>
              <a:gd name="connsiteY53" fmla="*/ 2497110 h 2743295"/>
              <a:gd name="connsiteX54" fmla="*/ 844061 w 3244361"/>
              <a:gd name="connsiteY54" fmla="*/ 2532280 h 2743295"/>
              <a:gd name="connsiteX55" fmla="*/ 870438 w 3244361"/>
              <a:gd name="connsiteY55" fmla="*/ 2558657 h 2743295"/>
              <a:gd name="connsiteX56" fmla="*/ 923192 w 3244361"/>
              <a:gd name="connsiteY56" fmla="*/ 2576241 h 2743295"/>
              <a:gd name="connsiteX57" fmla="*/ 1002323 w 3244361"/>
              <a:gd name="connsiteY57" fmla="*/ 2611410 h 2743295"/>
              <a:gd name="connsiteX58" fmla="*/ 1037492 w 3244361"/>
              <a:gd name="connsiteY58" fmla="*/ 2628995 h 2743295"/>
              <a:gd name="connsiteX59" fmla="*/ 1125415 w 3244361"/>
              <a:gd name="connsiteY59" fmla="*/ 2655372 h 2743295"/>
              <a:gd name="connsiteX60" fmla="*/ 1151792 w 3244361"/>
              <a:gd name="connsiteY60" fmla="*/ 2664164 h 2743295"/>
              <a:gd name="connsiteX61" fmla="*/ 1239715 w 3244361"/>
              <a:gd name="connsiteY61" fmla="*/ 2690541 h 2743295"/>
              <a:gd name="connsiteX62" fmla="*/ 1292469 w 3244361"/>
              <a:gd name="connsiteY62" fmla="*/ 2708126 h 2743295"/>
              <a:gd name="connsiteX63" fmla="*/ 1397977 w 3244361"/>
              <a:gd name="connsiteY63" fmla="*/ 2725710 h 2743295"/>
              <a:gd name="connsiteX64" fmla="*/ 1441938 w 3244361"/>
              <a:gd name="connsiteY64" fmla="*/ 2734503 h 2743295"/>
              <a:gd name="connsiteX65" fmla="*/ 1573823 w 3244361"/>
              <a:gd name="connsiteY65" fmla="*/ 2743295 h 2743295"/>
              <a:gd name="connsiteX66" fmla="*/ 2022231 w 3244361"/>
              <a:gd name="connsiteY66" fmla="*/ 2734503 h 2743295"/>
              <a:gd name="connsiteX67" fmla="*/ 2215661 w 3244361"/>
              <a:gd name="connsiteY67" fmla="*/ 2699333 h 2743295"/>
              <a:gd name="connsiteX68" fmla="*/ 2303585 w 3244361"/>
              <a:gd name="connsiteY68" fmla="*/ 2690541 h 2743295"/>
              <a:gd name="connsiteX69" fmla="*/ 2373923 w 3244361"/>
              <a:gd name="connsiteY69" fmla="*/ 2681749 h 2743295"/>
              <a:gd name="connsiteX70" fmla="*/ 2435469 w 3244361"/>
              <a:gd name="connsiteY70" fmla="*/ 2672957 h 2743295"/>
              <a:gd name="connsiteX71" fmla="*/ 2470638 w 3244361"/>
              <a:gd name="connsiteY71" fmla="*/ 2664164 h 2743295"/>
              <a:gd name="connsiteX72" fmla="*/ 2523392 w 3244361"/>
              <a:gd name="connsiteY72" fmla="*/ 2655372 h 2743295"/>
              <a:gd name="connsiteX73" fmla="*/ 2567354 w 3244361"/>
              <a:gd name="connsiteY73" fmla="*/ 2637787 h 2743295"/>
              <a:gd name="connsiteX74" fmla="*/ 2637692 w 3244361"/>
              <a:gd name="connsiteY74" fmla="*/ 2602618 h 2743295"/>
              <a:gd name="connsiteX75" fmla="*/ 2672861 w 3244361"/>
              <a:gd name="connsiteY75" fmla="*/ 2585033 h 2743295"/>
              <a:gd name="connsiteX76" fmla="*/ 2716823 w 3244361"/>
              <a:gd name="connsiteY76" fmla="*/ 2567449 h 2743295"/>
              <a:gd name="connsiteX77" fmla="*/ 2725615 w 3244361"/>
              <a:gd name="connsiteY77" fmla="*/ 2541072 h 2743295"/>
              <a:gd name="connsiteX78" fmla="*/ 2778369 w 3244361"/>
              <a:gd name="connsiteY78" fmla="*/ 2505903 h 2743295"/>
              <a:gd name="connsiteX79" fmla="*/ 2831123 w 3244361"/>
              <a:gd name="connsiteY79" fmla="*/ 2461941 h 2743295"/>
              <a:gd name="connsiteX80" fmla="*/ 2883877 w 3244361"/>
              <a:gd name="connsiteY80" fmla="*/ 2409187 h 2743295"/>
              <a:gd name="connsiteX81" fmla="*/ 2910254 w 3244361"/>
              <a:gd name="connsiteY81" fmla="*/ 2382810 h 2743295"/>
              <a:gd name="connsiteX82" fmla="*/ 2945423 w 3244361"/>
              <a:gd name="connsiteY82" fmla="*/ 2365226 h 2743295"/>
              <a:gd name="connsiteX83" fmla="*/ 2998177 w 3244361"/>
              <a:gd name="connsiteY83" fmla="*/ 2286095 h 2743295"/>
              <a:gd name="connsiteX84" fmla="*/ 3033346 w 3244361"/>
              <a:gd name="connsiteY84" fmla="*/ 2215757 h 2743295"/>
              <a:gd name="connsiteX85" fmla="*/ 3042138 w 3244361"/>
              <a:gd name="connsiteY85" fmla="*/ 2189380 h 2743295"/>
              <a:gd name="connsiteX86" fmla="*/ 3068515 w 3244361"/>
              <a:gd name="connsiteY86" fmla="*/ 2171795 h 2743295"/>
              <a:gd name="connsiteX87" fmla="*/ 3086100 w 3244361"/>
              <a:gd name="connsiteY87" fmla="*/ 2119041 h 2743295"/>
              <a:gd name="connsiteX88" fmla="*/ 3103685 w 3244361"/>
              <a:gd name="connsiteY88" fmla="*/ 2083872 h 2743295"/>
              <a:gd name="connsiteX89" fmla="*/ 3121269 w 3244361"/>
              <a:gd name="connsiteY89" fmla="*/ 2031118 h 2743295"/>
              <a:gd name="connsiteX90" fmla="*/ 3156438 w 3244361"/>
              <a:gd name="connsiteY90" fmla="*/ 1969572 h 2743295"/>
              <a:gd name="connsiteX91" fmla="*/ 3182815 w 3244361"/>
              <a:gd name="connsiteY91" fmla="*/ 1890441 h 2743295"/>
              <a:gd name="connsiteX92" fmla="*/ 3200400 w 3244361"/>
              <a:gd name="connsiteY92" fmla="*/ 1855272 h 2743295"/>
              <a:gd name="connsiteX93" fmla="*/ 3226777 w 3244361"/>
              <a:gd name="connsiteY93" fmla="*/ 1784933 h 2743295"/>
              <a:gd name="connsiteX94" fmla="*/ 3235569 w 3244361"/>
              <a:gd name="connsiteY94" fmla="*/ 1705803 h 2743295"/>
              <a:gd name="connsiteX95" fmla="*/ 3244361 w 3244361"/>
              <a:gd name="connsiteY95" fmla="*/ 1661841 h 2743295"/>
              <a:gd name="connsiteX96" fmla="*/ 3235569 w 3244361"/>
              <a:gd name="connsiteY96" fmla="*/ 1239810 h 2743295"/>
              <a:gd name="connsiteX97" fmla="*/ 3226777 w 3244361"/>
              <a:gd name="connsiteY97" fmla="*/ 1134303 h 2743295"/>
              <a:gd name="connsiteX98" fmla="*/ 3209192 w 3244361"/>
              <a:gd name="connsiteY98" fmla="*/ 1090341 h 2743295"/>
              <a:gd name="connsiteX99" fmla="*/ 3191608 w 3244361"/>
              <a:gd name="connsiteY99" fmla="*/ 1028795 h 2743295"/>
              <a:gd name="connsiteX100" fmla="*/ 3174023 w 3244361"/>
              <a:gd name="connsiteY100" fmla="*/ 984833 h 2743295"/>
              <a:gd name="connsiteX101" fmla="*/ 3165231 w 3244361"/>
              <a:gd name="connsiteY101" fmla="*/ 949664 h 2743295"/>
              <a:gd name="connsiteX102" fmla="*/ 3112477 w 3244361"/>
              <a:gd name="connsiteY102" fmla="*/ 879326 h 2743295"/>
              <a:gd name="connsiteX103" fmla="*/ 3050931 w 3244361"/>
              <a:gd name="connsiteY103" fmla="*/ 791403 h 2743295"/>
              <a:gd name="connsiteX104" fmla="*/ 3024554 w 3244361"/>
              <a:gd name="connsiteY104" fmla="*/ 765026 h 2743295"/>
              <a:gd name="connsiteX105" fmla="*/ 2989385 w 3244361"/>
              <a:gd name="connsiteY105" fmla="*/ 721064 h 2743295"/>
              <a:gd name="connsiteX106" fmla="*/ 2963008 w 3244361"/>
              <a:gd name="connsiteY106" fmla="*/ 694687 h 2743295"/>
              <a:gd name="connsiteX107" fmla="*/ 2910254 w 3244361"/>
              <a:gd name="connsiteY107" fmla="*/ 624349 h 2743295"/>
              <a:gd name="connsiteX108" fmla="*/ 2839915 w 3244361"/>
              <a:gd name="connsiteY108" fmla="*/ 562803 h 2743295"/>
              <a:gd name="connsiteX109" fmla="*/ 2751992 w 3244361"/>
              <a:gd name="connsiteY109" fmla="*/ 483672 h 2743295"/>
              <a:gd name="connsiteX110" fmla="*/ 2690446 w 3244361"/>
              <a:gd name="connsiteY110" fmla="*/ 448503 h 2743295"/>
              <a:gd name="connsiteX111" fmla="*/ 2620108 w 3244361"/>
              <a:gd name="connsiteY111" fmla="*/ 413333 h 2743295"/>
              <a:gd name="connsiteX112" fmla="*/ 2584938 w 3244361"/>
              <a:gd name="connsiteY112" fmla="*/ 395749 h 2743295"/>
              <a:gd name="connsiteX113" fmla="*/ 2540977 w 3244361"/>
              <a:gd name="connsiteY113" fmla="*/ 360580 h 2743295"/>
              <a:gd name="connsiteX114" fmla="*/ 2497015 w 3244361"/>
              <a:gd name="connsiteY114" fmla="*/ 342995 h 2743295"/>
              <a:gd name="connsiteX115" fmla="*/ 2444261 w 3244361"/>
              <a:gd name="connsiteY115" fmla="*/ 316618 h 2743295"/>
              <a:gd name="connsiteX116" fmla="*/ 2400300 w 3244361"/>
              <a:gd name="connsiteY116" fmla="*/ 299033 h 2743295"/>
              <a:gd name="connsiteX117" fmla="*/ 2338754 w 3244361"/>
              <a:gd name="connsiteY117" fmla="*/ 272657 h 2743295"/>
              <a:gd name="connsiteX118" fmla="*/ 2206869 w 3244361"/>
              <a:gd name="connsiteY118" fmla="*/ 211110 h 2743295"/>
              <a:gd name="connsiteX119" fmla="*/ 2136531 w 3244361"/>
              <a:gd name="connsiteY119" fmla="*/ 193526 h 2743295"/>
              <a:gd name="connsiteX120" fmla="*/ 2101361 w 3244361"/>
              <a:gd name="connsiteY120" fmla="*/ 175941 h 2743295"/>
              <a:gd name="connsiteX121" fmla="*/ 2074985 w 3244361"/>
              <a:gd name="connsiteY121" fmla="*/ 158357 h 2743295"/>
              <a:gd name="connsiteX122" fmla="*/ 2039815 w 3244361"/>
              <a:gd name="connsiteY122" fmla="*/ 149564 h 2743295"/>
              <a:gd name="connsiteX123" fmla="*/ 1960685 w 3244361"/>
              <a:gd name="connsiteY123" fmla="*/ 123187 h 2743295"/>
              <a:gd name="connsiteX124" fmla="*/ 1916723 w 3244361"/>
              <a:gd name="connsiteY124" fmla="*/ 114395 h 2743295"/>
              <a:gd name="connsiteX125" fmla="*/ 1881554 w 3244361"/>
              <a:gd name="connsiteY125" fmla="*/ 105603 h 2743295"/>
              <a:gd name="connsiteX126" fmla="*/ 1820008 w 3244361"/>
              <a:gd name="connsiteY126" fmla="*/ 96810 h 2743295"/>
              <a:gd name="connsiteX127" fmla="*/ 1723292 w 3244361"/>
              <a:gd name="connsiteY127" fmla="*/ 70433 h 2743295"/>
              <a:gd name="connsiteX128" fmla="*/ 1529861 w 3244361"/>
              <a:gd name="connsiteY128" fmla="*/ 44057 h 2743295"/>
              <a:gd name="connsiteX129" fmla="*/ 1274885 w 3244361"/>
              <a:gd name="connsiteY129" fmla="*/ 26472 h 2743295"/>
              <a:gd name="connsiteX130" fmla="*/ 1063869 w 3244361"/>
              <a:gd name="connsiteY130" fmla="*/ 95 h 2743295"/>
              <a:gd name="connsiteX131" fmla="*/ 764931 w 3244361"/>
              <a:gd name="connsiteY131" fmla="*/ 26472 h 2743295"/>
              <a:gd name="connsiteX132" fmla="*/ 738554 w 3244361"/>
              <a:gd name="connsiteY132" fmla="*/ 35264 h 2743295"/>
              <a:gd name="connsiteX133" fmla="*/ 720969 w 3244361"/>
              <a:gd name="connsiteY133" fmla="*/ 61641 h 2743295"/>
              <a:gd name="connsiteX134" fmla="*/ 720969 w 3244361"/>
              <a:gd name="connsiteY134" fmla="*/ 61641 h 27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244361" h="2743295">
                <a:moveTo>
                  <a:pt x="720969" y="61641"/>
                </a:moveTo>
                <a:cubicBezTo>
                  <a:pt x="707780" y="66037"/>
                  <a:pt x="716013" y="55050"/>
                  <a:pt x="641838" y="88018"/>
                </a:cubicBezTo>
                <a:cubicBezTo>
                  <a:pt x="624900" y="95546"/>
                  <a:pt x="604508" y="95322"/>
                  <a:pt x="589085" y="105603"/>
                </a:cubicBezTo>
                <a:cubicBezTo>
                  <a:pt x="513493" y="155996"/>
                  <a:pt x="609134" y="95578"/>
                  <a:pt x="536331" y="131980"/>
                </a:cubicBezTo>
                <a:cubicBezTo>
                  <a:pt x="489813" y="155239"/>
                  <a:pt x="528951" y="143530"/>
                  <a:pt x="483577" y="175941"/>
                </a:cubicBezTo>
                <a:cubicBezTo>
                  <a:pt x="472912" y="183559"/>
                  <a:pt x="460131" y="187664"/>
                  <a:pt x="448408" y="193526"/>
                </a:cubicBezTo>
                <a:cubicBezTo>
                  <a:pt x="436685" y="211111"/>
                  <a:pt x="432141" y="236829"/>
                  <a:pt x="413238" y="246280"/>
                </a:cubicBezTo>
                <a:cubicBezTo>
                  <a:pt x="368617" y="268590"/>
                  <a:pt x="388974" y="256594"/>
                  <a:pt x="351692" y="281449"/>
                </a:cubicBezTo>
                <a:cubicBezTo>
                  <a:pt x="348761" y="290241"/>
                  <a:pt x="348690" y="300589"/>
                  <a:pt x="342900" y="307826"/>
                </a:cubicBezTo>
                <a:cubicBezTo>
                  <a:pt x="330506" y="323319"/>
                  <a:pt x="307520" y="328411"/>
                  <a:pt x="290146" y="334203"/>
                </a:cubicBezTo>
                <a:cubicBezTo>
                  <a:pt x="249836" y="394668"/>
                  <a:pt x="275027" y="380274"/>
                  <a:pt x="228600" y="395749"/>
                </a:cubicBezTo>
                <a:cubicBezTo>
                  <a:pt x="220053" y="421392"/>
                  <a:pt x="217745" y="432460"/>
                  <a:pt x="202223" y="457295"/>
                </a:cubicBezTo>
                <a:cubicBezTo>
                  <a:pt x="194456" y="469721"/>
                  <a:pt x="183613" y="480038"/>
                  <a:pt x="175846" y="492464"/>
                </a:cubicBezTo>
                <a:cubicBezTo>
                  <a:pt x="168899" y="503578"/>
                  <a:pt x="164764" y="516253"/>
                  <a:pt x="158261" y="527633"/>
                </a:cubicBezTo>
                <a:cubicBezTo>
                  <a:pt x="153018" y="536808"/>
                  <a:pt x="145403" y="544559"/>
                  <a:pt x="140677" y="554010"/>
                </a:cubicBezTo>
                <a:cubicBezTo>
                  <a:pt x="136532" y="562300"/>
                  <a:pt x="133969" y="571356"/>
                  <a:pt x="131885" y="580387"/>
                </a:cubicBezTo>
                <a:cubicBezTo>
                  <a:pt x="125164" y="609510"/>
                  <a:pt x="120162" y="639002"/>
                  <a:pt x="114300" y="668310"/>
                </a:cubicBezTo>
                <a:cubicBezTo>
                  <a:pt x="96934" y="755140"/>
                  <a:pt x="116845" y="669468"/>
                  <a:pt x="87923" y="756233"/>
                </a:cubicBezTo>
                <a:cubicBezTo>
                  <a:pt x="84102" y="767697"/>
                  <a:pt x="82451" y="779784"/>
                  <a:pt x="79131" y="791403"/>
                </a:cubicBezTo>
                <a:cubicBezTo>
                  <a:pt x="76585" y="800314"/>
                  <a:pt x="73269" y="808988"/>
                  <a:pt x="70338" y="817780"/>
                </a:cubicBezTo>
                <a:cubicBezTo>
                  <a:pt x="67407" y="835364"/>
                  <a:pt x="65042" y="853052"/>
                  <a:pt x="61546" y="870533"/>
                </a:cubicBezTo>
                <a:cubicBezTo>
                  <a:pt x="59176" y="882382"/>
                  <a:pt x="54592" y="893759"/>
                  <a:pt x="52754" y="905703"/>
                </a:cubicBezTo>
                <a:cubicBezTo>
                  <a:pt x="43232" y="967597"/>
                  <a:pt x="47491" y="982135"/>
                  <a:pt x="35169" y="1037587"/>
                </a:cubicBezTo>
                <a:cubicBezTo>
                  <a:pt x="33159" y="1046634"/>
                  <a:pt x="28319" y="1054902"/>
                  <a:pt x="26377" y="1063964"/>
                </a:cubicBezTo>
                <a:cubicBezTo>
                  <a:pt x="10017" y="1140310"/>
                  <a:pt x="8925" y="1159618"/>
                  <a:pt x="0" y="1231018"/>
                </a:cubicBezTo>
                <a:cubicBezTo>
                  <a:pt x="2914" y="1265985"/>
                  <a:pt x="10061" y="1421363"/>
                  <a:pt x="26377" y="1494787"/>
                </a:cubicBezTo>
                <a:cubicBezTo>
                  <a:pt x="28387" y="1503834"/>
                  <a:pt x="32921" y="1512173"/>
                  <a:pt x="35169" y="1521164"/>
                </a:cubicBezTo>
                <a:cubicBezTo>
                  <a:pt x="38793" y="1535662"/>
                  <a:pt x="40029" y="1550708"/>
                  <a:pt x="43961" y="1565126"/>
                </a:cubicBezTo>
                <a:cubicBezTo>
                  <a:pt x="48838" y="1583009"/>
                  <a:pt x="55684" y="1600295"/>
                  <a:pt x="61546" y="1617880"/>
                </a:cubicBezTo>
                <a:cubicBezTo>
                  <a:pt x="64477" y="1626672"/>
                  <a:pt x="62627" y="1639116"/>
                  <a:pt x="70338" y="1644257"/>
                </a:cubicBezTo>
                <a:lnTo>
                  <a:pt x="96715" y="1661841"/>
                </a:lnTo>
                <a:cubicBezTo>
                  <a:pt x="99646" y="1670633"/>
                  <a:pt x="101007" y="1680116"/>
                  <a:pt x="105508" y="1688218"/>
                </a:cubicBezTo>
                <a:cubicBezTo>
                  <a:pt x="115772" y="1706692"/>
                  <a:pt x="140677" y="1740972"/>
                  <a:pt x="140677" y="1740972"/>
                </a:cubicBezTo>
                <a:cubicBezTo>
                  <a:pt x="160476" y="1800372"/>
                  <a:pt x="133017" y="1735986"/>
                  <a:pt x="175846" y="1784933"/>
                </a:cubicBezTo>
                <a:cubicBezTo>
                  <a:pt x="247652" y="1866997"/>
                  <a:pt x="178043" y="1815705"/>
                  <a:pt x="237392" y="1855272"/>
                </a:cubicBezTo>
                <a:cubicBezTo>
                  <a:pt x="258319" y="1918051"/>
                  <a:pt x="239554" y="1897744"/>
                  <a:pt x="281354" y="1925610"/>
                </a:cubicBezTo>
                <a:cubicBezTo>
                  <a:pt x="296829" y="1972036"/>
                  <a:pt x="285006" y="1944277"/>
                  <a:pt x="325315" y="2004741"/>
                </a:cubicBezTo>
                <a:lnTo>
                  <a:pt x="342900" y="2031118"/>
                </a:lnTo>
                <a:cubicBezTo>
                  <a:pt x="348762" y="2039910"/>
                  <a:pt x="350460" y="2054153"/>
                  <a:pt x="360485" y="2057495"/>
                </a:cubicBezTo>
                <a:lnTo>
                  <a:pt x="386861" y="2066287"/>
                </a:lnTo>
                <a:cubicBezTo>
                  <a:pt x="407856" y="2129266"/>
                  <a:pt x="377841" y="2057220"/>
                  <a:pt x="422031" y="2110249"/>
                </a:cubicBezTo>
                <a:cubicBezTo>
                  <a:pt x="477806" y="2177181"/>
                  <a:pt x="401728" y="2120160"/>
                  <a:pt x="465992" y="2163003"/>
                </a:cubicBezTo>
                <a:cubicBezTo>
                  <a:pt x="471854" y="2174726"/>
                  <a:pt x="475186" y="2188103"/>
                  <a:pt x="483577" y="2198172"/>
                </a:cubicBezTo>
                <a:cubicBezTo>
                  <a:pt x="490342" y="2206290"/>
                  <a:pt x="501836" y="2208992"/>
                  <a:pt x="509954" y="2215757"/>
                </a:cubicBezTo>
                <a:cubicBezTo>
                  <a:pt x="519506" y="2223717"/>
                  <a:pt x="528239" y="2232692"/>
                  <a:pt x="536331" y="2242133"/>
                </a:cubicBezTo>
                <a:cubicBezTo>
                  <a:pt x="579134" y="2292069"/>
                  <a:pt x="541943" y="2266921"/>
                  <a:pt x="597877" y="2294887"/>
                </a:cubicBezTo>
                <a:lnTo>
                  <a:pt x="633046" y="2347641"/>
                </a:lnTo>
                <a:cubicBezTo>
                  <a:pt x="638908" y="2356433"/>
                  <a:pt x="640606" y="2370676"/>
                  <a:pt x="650631" y="2374018"/>
                </a:cubicBezTo>
                <a:lnTo>
                  <a:pt x="677008" y="2382810"/>
                </a:lnTo>
                <a:cubicBezTo>
                  <a:pt x="682869" y="2394533"/>
                  <a:pt x="685324" y="2408712"/>
                  <a:pt x="694592" y="2417980"/>
                </a:cubicBezTo>
                <a:cubicBezTo>
                  <a:pt x="701145" y="2424533"/>
                  <a:pt x="714416" y="2420219"/>
                  <a:pt x="720969" y="2426772"/>
                </a:cubicBezTo>
                <a:cubicBezTo>
                  <a:pt x="767861" y="2473664"/>
                  <a:pt x="685799" y="2438496"/>
                  <a:pt x="756138" y="2461941"/>
                </a:cubicBezTo>
                <a:cubicBezTo>
                  <a:pt x="759069" y="2470733"/>
                  <a:pt x="758377" y="2481765"/>
                  <a:pt x="764931" y="2488318"/>
                </a:cubicBezTo>
                <a:cubicBezTo>
                  <a:pt x="771484" y="2494871"/>
                  <a:pt x="783206" y="2492609"/>
                  <a:pt x="791308" y="2497110"/>
                </a:cubicBezTo>
                <a:cubicBezTo>
                  <a:pt x="809782" y="2507374"/>
                  <a:pt x="829117" y="2517336"/>
                  <a:pt x="844061" y="2532280"/>
                </a:cubicBezTo>
                <a:cubicBezTo>
                  <a:pt x="852853" y="2541072"/>
                  <a:pt x="859568" y="2552618"/>
                  <a:pt x="870438" y="2558657"/>
                </a:cubicBezTo>
                <a:cubicBezTo>
                  <a:pt x="886641" y="2567659"/>
                  <a:pt x="923192" y="2576241"/>
                  <a:pt x="923192" y="2576241"/>
                </a:cubicBezTo>
                <a:cubicBezTo>
                  <a:pt x="1000788" y="2627972"/>
                  <a:pt x="876754" y="2548624"/>
                  <a:pt x="1002323" y="2611410"/>
                </a:cubicBezTo>
                <a:cubicBezTo>
                  <a:pt x="1014046" y="2617272"/>
                  <a:pt x="1025323" y="2624127"/>
                  <a:pt x="1037492" y="2628995"/>
                </a:cubicBezTo>
                <a:cubicBezTo>
                  <a:pt x="1089727" y="2649889"/>
                  <a:pt x="1080075" y="2642418"/>
                  <a:pt x="1125415" y="2655372"/>
                </a:cubicBezTo>
                <a:cubicBezTo>
                  <a:pt x="1134326" y="2657918"/>
                  <a:pt x="1142881" y="2661618"/>
                  <a:pt x="1151792" y="2664164"/>
                </a:cubicBezTo>
                <a:cubicBezTo>
                  <a:pt x="1244791" y="2690736"/>
                  <a:pt x="1114374" y="2648761"/>
                  <a:pt x="1239715" y="2690541"/>
                </a:cubicBezTo>
                <a:cubicBezTo>
                  <a:pt x="1257300" y="2696403"/>
                  <a:pt x="1274185" y="2705079"/>
                  <a:pt x="1292469" y="2708126"/>
                </a:cubicBezTo>
                <a:cubicBezTo>
                  <a:pt x="1327638" y="2713987"/>
                  <a:pt x="1363015" y="2718717"/>
                  <a:pt x="1397977" y="2725710"/>
                </a:cubicBezTo>
                <a:cubicBezTo>
                  <a:pt x="1412631" y="2728641"/>
                  <a:pt x="1427068" y="2733016"/>
                  <a:pt x="1441938" y="2734503"/>
                </a:cubicBezTo>
                <a:cubicBezTo>
                  <a:pt x="1485779" y="2738887"/>
                  <a:pt x="1529861" y="2740364"/>
                  <a:pt x="1573823" y="2743295"/>
                </a:cubicBezTo>
                <a:cubicBezTo>
                  <a:pt x="1723292" y="2740364"/>
                  <a:pt x="1872902" y="2741614"/>
                  <a:pt x="2022231" y="2734503"/>
                </a:cubicBezTo>
                <a:cubicBezTo>
                  <a:pt x="2071848" y="2732140"/>
                  <a:pt x="2164341" y="2707031"/>
                  <a:pt x="2215661" y="2699333"/>
                </a:cubicBezTo>
                <a:cubicBezTo>
                  <a:pt x="2244789" y="2694964"/>
                  <a:pt x="2274311" y="2693794"/>
                  <a:pt x="2303585" y="2690541"/>
                </a:cubicBezTo>
                <a:cubicBezTo>
                  <a:pt x="2327069" y="2687932"/>
                  <a:pt x="2350502" y="2684872"/>
                  <a:pt x="2373923" y="2681749"/>
                </a:cubicBezTo>
                <a:cubicBezTo>
                  <a:pt x="2394465" y="2679010"/>
                  <a:pt x="2415080" y="2676664"/>
                  <a:pt x="2435469" y="2672957"/>
                </a:cubicBezTo>
                <a:cubicBezTo>
                  <a:pt x="2447358" y="2670795"/>
                  <a:pt x="2458789" y="2666534"/>
                  <a:pt x="2470638" y="2664164"/>
                </a:cubicBezTo>
                <a:cubicBezTo>
                  <a:pt x="2488119" y="2660668"/>
                  <a:pt x="2505807" y="2658303"/>
                  <a:pt x="2523392" y="2655372"/>
                </a:cubicBezTo>
                <a:cubicBezTo>
                  <a:pt x="2538046" y="2649510"/>
                  <a:pt x="2553024" y="2644401"/>
                  <a:pt x="2567354" y="2637787"/>
                </a:cubicBezTo>
                <a:cubicBezTo>
                  <a:pt x="2591155" y="2626802"/>
                  <a:pt x="2614246" y="2614341"/>
                  <a:pt x="2637692" y="2602618"/>
                </a:cubicBezTo>
                <a:cubicBezTo>
                  <a:pt x="2649415" y="2596756"/>
                  <a:pt x="2660692" y="2589901"/>
                  <a:pt x="2672861" y="2585033"/>
                </a:cubicBezTo>
                <a:lnTo>
                  <a:pt x="2716823" y="2567449"/>
                </a:lnTo>
                <a:cubicBezTo>
                  <a:pt x="2719754" y="2558657"/>
                  <a:pt x="2719062" y="2547625"/>
                  <a:pt x="2725615" y="2541072"/>
                </a:cubicBezTo>
                <a:cubicBezTo>
                  <a:pt x="2740559" y="2526128"/>
                  <a:pt x="2778369" y="2505903"/>
                  <a:pt x="2778369" y="2505903"/>
                </a:cubicBezTo>
                <a:cubicBezTo>
                  <a:pt x="2818642" y="2445494"/>
                  <a:pt x="2767379" y="2512937"/>
                  <a:pt x="2831123" y="2461941"/>
                </a:cubicBezTo>
                <a:cubicBezTo>
                  <a:pt x="2850542" y="2446406"/>
                  <a:pt x="2866292" y="2426772"/>
                  <a:pt x="2883877" y="2409187"/>
                </a:cubicBezTo>
                <a:cubicBezTo>
                  <a:pt x="2892669" y="2400395"/>
                  <a:pt x="2899132" y="2388371"/>
                  <a:pt x="2910254" y="2382810"/>
                </a:cubicBezTo>
                <a:lnTo>
                  <a:pt x="2945423" y="2365226"/>
                </a:lnTo>
                <a:cubicBezTo>
                  <a:pt x="2991218" y="2250739"/>
                  <a:pt x="2928683" y="2390337"/>
                  <a:pt x="2998177" y="2286095"/>
                </a:cubicBezTo>
                <a:cubicBezTo>
                  <a:pt x="3012718" y="2264284"/>
                  <a:pt x="3025057" y="2240625"/>
                  <a:pt x="3033346" y="2215757"/>
                </a:cubicBezTo>
                <a:cubicBezTo>
                  <a:pt x="3036277" y="2206965"/>
                  <a:pt x="3036348" y="2196617"/>
                  <a:pt x="3042138" y="2189380"/>
                </a:cubicBezTo>
                <a:cubicBezTo>
                  <a:pt x="3048739" y="2181128"/>
                  <a:pt x="3059723" y="2177657"/>
                  <a:pt x="3068515" y="2171795"/>
                </a:cubicBezTo>
                <a:cubicBezTo>
                  <a:pt x="3074377" y="2154210"/>
                  <a:pt x="3079216" y="2136251"/>
                  <a:pt x="3086100" y="2119041"/>
                </a:cubicBezTo>
                <a:cubicBezTo>
                  <a:pt x="3090968" y="2106872"/>
                  <a:pt x="3098817" y="2096041"/>
                  <a:pt x="3103685" y="2083872"/>
                </a:cubicBezTo>
                <a:cubicBezTo>
                  <a:pt x="3110569" y="2066662"/>
                  <a:pt x="3110987" y="2046541"/>
                  <a:pt x="3121269" y="2031118"/>
                </a:cubicBezTo>
                <a:cubicBezTo>
                  <a:pt x="3136314" y="2008551"/>
                  <a:pt x="3146296" y="1995941"/>
                  <a:pt x="3156438" y="1969572"/>
                </a:cubicBezTo>
                <a:cubicBezTo>
                  <a:pt x="3166419" y="1943621"/>
                  <a:pt x="3170380" y="1915309"/>
                  <a:pt x="3182815" y="1890441"/>
                </a:cubicBezTo>
                <a:cubicBezTo>
                  <a:pt x="3188677" y="1878718"/>
                  <a:pt x="3195077" y="1867249"/>
                  <a:pt x="3200400" y="1855272"/>
                </a:cubicBezTo>
                <a:cubicBezTo>
                  <a:pt x="3214419" y="1823730"/>
                  <a:pt x="3217109" y="1813937"/>
                  <a:pt x="3226777" y="1784933"/>
                </a:cubicBezTo>
                <a:cubicBezTo>
                  <a:pt x="3229708" y="1758556"/>
                  <a:pt x="3231816" y="1732075"/>
                  <a:pt x="3235569" y="1705803"/>
                </a:cubicBezTo>
                <a:cubicBezTo>
                  <a:pt x="3237682" y="1691009"/>
                  <a:pt x="3244361" y="1676785"/>
                  <a:pt x="3244361" y="1661841"/>
                </a:cubicBezTo>
                <a:cubicBezTo>
                  <a:pt x="3244361" y="1521133"/>
                  <a:pt x="3240256" y="1380439"/>
                  <a:pt x="3235569" y="1239810"/>
                </a:cubicBezTo>
                <a:cubicBezTo>
                  <a:pt x="3234393" y="1204539"/>
                  <a:pt x="3232910" y="1169057"/>
                  <a:pt x="3226777" y="1134303"/>
                </a:cubicBezTo>
                <a:cubicBezTo>
                  <a:pt x="3224034" y="1118760"/>
                  <a:pt x="3214183" y="1105314"/>
                  <a:pt x="3209192" y="1090341"/>
                </a:cubicBezTo>
                <a:cubicBezTo>
                  <a:pt x="3181479" y="1007202"/>
                  <a:pt x="3217009" y="1096531"/>
                  <a:pt x="3191608" y="1028795"/>
                </a:cubicBezTo>
                <a:cubicBezTo>
                  <a:pt x="3186066" y="1014017"/>
                  <a:pt x="3179014" y="999806"/>
                  <a:pt x="3174023" y="984833"/>
                </a:cubicBezTo>
                <a:cubicBezTo>
                  <a:pt x="3170202" y="973369"/>
                  <a:pt x="3171320" y="960102"/>
                  <a:pt x="3165231" y="949664"/>
                </a:cubicBezTo>
                <a:cubicBezTo>
                  <a:pt x="3150464" y="924349"/>
                  <a:pt x="3129512" y="903175"/>
                  <a:pt x="3112477" y="879326"/>
                </a:cubicBezTo>
                <a:cubicBezTo>
                  <a:pt x="3090854" y="849054"/>
                  <a:pt x="3074960" y="819437"/>
                  <a:pt x="3050931" y="791403"/>
                </a:cubicBezTo>
                <a:cubicBezTo>
                  <a:pt x="3042839" y="781962"/>
                  <a:pt x="3032742" y="774384"/>
                  <a:pt x="3024554" y="765026"/>
                </a:cubicBezTo>
                <a:cubicBezTo>
                  <a:pt x="3012196" y="750903"/>
                  <a:pt x="3001743" y="735187"/>
                  <a:pt x="2989385" y="721064"/>
                </a:cubicBezTo>
                <a:cubicBezTo>
                  <a:pt x="2981197" y="711706"/>
                  <a:pt x="2970469" y="704634"/>
                  <a:pt x="2963008" y="694687"/>
                </a:cubicBezTo>
                <a:cubicBezTo>
                  <a:pt x="2846080" y="538784"/>
                  <a:pt x="3009946" y="736502"/>
                  <a:pt x="2910254" y="624349"/>
                </a:cubicBezTo>
                <a:cubicBezTo>
                  <a:pt x="2855632" y="562900"/>
                  <a:pt x="2889921" y="579471"/>
                  <a:pt x="2839915" y="562803"/>
                </a:cubicBezTo>
                <a:cubicBezTo>
                  <a:pt x="2806003" y="528891"/>
                  <a:pt x="2789847" y="507762"/>
                  <a:pt x="2751992" y="483672"/>
                </a:cubicBezTo>
                <a:cubicBezTo>
                  <a:pt x="2732058" y="470986"/>
                  <a:pt x="2711295" y="459622"/>
                  <a:pt x="2690446" y="448503"/>
                </a:cubicBezTo>
                <a:cubicBezTo>
                  <a:pt x="2667316" y="436167"/>
                  <a:pt x="2643554" y="425056"/>
                  <a:pt x="2620108" y="413333"/>
                </a:cubicBezTo>
                <a:cubicBezTo>
                  <a:pt x="2608385" y="407471"/>
                  <a:pt x="2595173" y="403937"/>
                  <a:pt x="2584938" y="395749"/>
                </a:cubicBezTo>
                <a:cubicBezTo>
                  <a:pt x="2570284" y="384026"/>
                  <a:pt x="2557069" y="370235"/>
                  <a:pt x="2540977" y="360580"/>
                </a:cubicBezTo>
                <a:cubicBezTo>
                  <a:pt x="2527443" y="352460"/>
                  <a:pt x="2511383" y="349526"/>
                  <a:pt x="2497015" y="342995"/>
                </a:cubicBezTo>
                <a:cubicBezTo>
                  <a:pt x="2479117" y="334860"/>
                  <a:pt x="2462159" y="324754"/>
                  <a:pt x="2444261" y="316618"/>
                </a:cubicBezTo>
                <a:cubicBezTo>
                  <a:pt x="2429893" y="310087"/>
                  <a:pt x="2414416" y="306091"/>
                  <a:pt x="2400300" y="299033"/>
                </a:cubicBezTo>
                <a:cubicBezTo>
                  <a:pt x="2339585" y="268676"/>
                  <a:pt x="2411943" y="290954"/>
                  <a:pt x="2338754" y="272657"/>
                </a:cubicBezTo>
                <a:cubicBezTo>
                  <a:pt x="2310844" y="258702"/>
                  <a:pt x="2245548" y="223011"/>
                  <a:pt x="2206869" y="211110"/>
                </a:cubicBezTo>
                <a:cubicBezTo>
                  <a:pt x="2183770" y="204003"/>
                  <a:pt x="2136531" y="193526"/>
                  <a:pt x="2136531" y="193526"/>
                </a:cubicBezTo>
                <a:cubicBezTo>
                  <a:pt x="2124808" y="187664"/>
                  <a:pt x="2112741" y="182444"/>
                  <a:pt x="2101361" y="175941"/>
                </a:cubicBezTo>
                <a:cubicBezTo>
                  <a:pt x="2092187" y="170698"/>
                  <a:pt x="2084697" y="162519"/>
                  <a:pt x="2074985" y="158357"/>
                </a:cubicBezTo>
                <a:cubicBezTo>
                  <a:pt x="2063878" y="153597"/>
                  <a:pt x="2051365" y="153118"/>
                  <a:pt x="2039815" y="149564"/>
                </a:cubicBezTo>
                <a:cubicBezTo>
                  <a:pt x="2013241" y="141387"/>
                  <a:pt x="1987949" y="128639"/>
                  <a:pt x="1960685" y="123187"/>
                </a:cubicBezTo>
                <a:cubicBezTo>
                  <a:pt x="1946031" y="120256"/>
                  <a:pt x="1931311" y="117637"/>
                  <a:pt x="1916723" y="114395"/>
                </a:cubicBezTo>
                <a:cubicBezTo>
                  <a:pt x="1904927" y="111774"/>
                  <a:pt x="1893443" y="107765"/>
                  <a:pt x="1881554" y="105603"/>
                </a:cubicBezTo>
                <a:cubicBezTo>
                  <a:pt x="1861165" y="101896"/>
                  <a:pt x="1840523" y="99741"/>
                  <a:pt x="1820008" y="96810"/>
                </a:cubicBezTo>
                <a:cubicBezTo>
                  <a:pt x="1773196" y="65603"/>
                  <a:pt x="1805847" y="81691"/>
                  <a:pt x="1723292" y="70433"/>
                </a:cubicBezTo>
                <a:cubicBezTo>
                  <a:pt x="1670287" y="63205"/>
                  <a:pt x="1588036" y="50181"/>
                  <a:pt x="1529861" y="44057"/>
                </a:cubicBezTo>
                <a:cubicBezTo>
                  <a:pt x="1423632" y="32875"/>
                  <a:pt x="1395116" y="33151"/>
                  <a:pt x="1274885" y="26472"/>
                </a:cubicBezTo>
                <a:cubicBezTo>
                  <a:pt x="1215308" y="16542"/>
                  <a:pt x="1124989" y="-1472"/>
                  <a:pt x="1063869" y="95"/>
                </a:cubicBezTo>
                <a:cubicBezTo>
                  <a:pt x="912444" y="3978"/>
                  <a:pt x="877177" y="10437"/>
                  <a:pt x="764931" y="26472"/>
                </a:cubicBezTo>
                <a:cubicBezTo>
                  <a:pt x="756139" y="29403"/>
                  <a:pt x="745791" y="29474"/>
                  <a:pt x="738554" y="35264"/>
                </a:cubicBezTo>
                <a:cubicBezTo>
                  <a:pt x="730302" y="41865"/>
                  <a:pt x="727309" y="53187"/>
                  <a:pt x="720969" y="61641"/>
                </a:cubicBezTo>
                <a:lnTo>
                  <a:pt x="720969" y="61641"/>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362699" y="3701562"/>
            <a:ext cx="6260732" cy="2118946"/>
          </a:xfrm>
          <a:custGeom>
            <a:avLst/>
            <a:gdLst>
              <a:gd name="connsiteX0" fmla="*/ 6234355 w 6260732"/>
              <a:gd name="connsiteY0" fmla="*/ 1415561 h 2118946"/>
              <a:gd name="connsiteX1" fmla="*/ 6260732 w 6260732"/>
              <a:gd name="connsiteY1" fmla="*/ 1336430 h 2118946"/>
              <a:gd name="connsiteX2" fmla="*/ 6251939 w 6260732"/>
              <a:gd name="connsiteY2" fmla="*/ 1178169 h 2118946"/>
              <a:gd name="connsiteX3" fmla="*/ 6225563 w 6260732"/>
              <a:gd name="connsiteY3" fmla="*/ 1107830 h 2118946"/>
              <a:gd name="connsiteX4" fmla="*/ 6216770 w 6260732"/>
              <a:gd name="connsiteY4" fmla="*/ 1081453 h 2118946"/>
              <a:gd name="connsiteX5" fmla="*/ 6164016 w 6260732"/>
              <a:gd name="connsiteY5" fmla="*/ 993530 h 2118946"/>
              <a:gd name="connsiteX6" fmla="*/ 6137639 w 6260732"/>
              <a:gd name="connsiteY6" fmla="*/ 967153 h 2118946"/>
              <a:gd name="connsiteX7" fmla="*/ 6093678 w 6260732"/>
              <a:gd name="connsiteY7" fmla="*/ 905607 h 2118946"/>
              <a:gd name="connsiteX8" fmla="*/ 6067301 w 6260732"/>
              <a:gd name="connsiteY8" fmla="*/ 888023 h 2118946"/>
              <a:gd name="connsiteX9" fmla="*/ 6049716 w 6260732"/>
              <a:gd name="connsiteY9" fmla="*/ 861646 h 2118946"/>
              <a:gd name="connsiteX10" fmla="*/ 5996963 w 6260732"/>
              <a:gd name="connsiteY10" fmla="*/ 826476 h 2118946"/>
              <a:gd name="connsiteX11" fmla="*/ 5970586 w 6260732"/>
              <a:gd name="connsiteY11" fmla="*/ 808892 h 2118946"/>
              <a:gd name="connsiteX12" fmla="*/ 5935416 w 6260732"/>
              <a:gd name="connsiteY12" fmla="*/ 791307 h 2118946"/>
              <a:gd name="connsiteX13" fmla="*/ 5882663 w 6260732"/>
              <a:gd name="connsiteY13" fmla="*/ 756138 h 2118946"/>
              <a:gd name="connsiteX14" fmla="*/ 5856286 w 6260732"/>
              <a:gd name="connsiteY14" fmla="*/ 738553 h 2118946"/>
              <a:gd name="connsiteX15" fmla="*/ 5829909 w 6260732"/>
              <a:gd name="connsiteY15" fmla="*/ 729761 h 2118946"/>
              <a:gd name="connsiteX16" fmla="*/ 5785947 w 6260732"/>
              <a:gd name="connsiteY16" fmla="*/ 712176 h 2118946"/>
              <a:gd name="connsiteX17" fmla="*/ 5750778 w 6260732"/>
              <a:gd name="connsiteY17" fmla="*/ 703384 h 2118946"/>
              <a:gd name="connsiteX18" fmla="*/ 5662855 w 6260732"/>
              <a:gd name="connsiteY18" fmla="*/ 650630 h 2118946"/>
              <a:gd name="connsiteX19" fmla="*/ 5618893 w 6260732"/>
              <a:gd name="connsiteY19" fmla="*/ 641838 h 2118946"/>
              <a:gd name="connsiteX20" fmla="*/ 5583724 w 6260732"/>
              <a:gd name="connsiteY20" fmla="*/ 615461 h 2118946"/>
              <a:gd name="connsiteX21" fmla="*/ 5487009 w 6260732"/>
              <a:gd name="connsiteY21" fmla="*/ 589084 h 2118946"/>
              <a:gd name="connsiteX22" fmla="*/ 5399086 w 6260732"/>
              <a:gd name="connsiteY22" fmla="*/ 553915 h 2118946"/>
              <a:gd name="connsiteX23" fmla="*/ 5293578 w 6260732"/>
              <a:gd name="connsiteY23" fmla="*/ 509953 h 2118946"/>
              <a:gd name="connsiteX24" fmla="*/ 5126524 w 6260732"/>
              <a:gd name="connsiteY24" fmla="*/ 483576 h 2118946"/>
              <a:gd name="connsiteX25" fmla="*/ 4818793 w 6260732"/>
              <a:gd name="connsiteY25" fmla="*/ 465992 h 2118946"/>
              <a:gd name="connsiteX26" fmla="*/ 4467101 w 6260732"/>
              <a:gd name="connsiteY26" fmla="*/ 448407 h 2118946"/>
              <a:gd name="connsiteX27" fmla="*/ 4352801 w 6260732"/>
              <a:gd name="connsiteY27" fmla="*/ 439615 h 2118946"/>
              <a:gd name="connsiteX28" fmla="*/ 4176955 w 6260732"/>
              <a:gd name="connsiteY28" fmla="*/ 430823 h 2118946"/>
              <a:gd name="connsiteX29" fmla="*/ 3992316 w 6260732"/>
              <a:gd name="connsiteY29" fmla="*/ 413238 h 2118946"/>
              <a:gd name="connsiteX30" fmla="*/ 3930770 w 6260732"/>
              <a:gd name="connsiteY30" fmla="*/ 395653 h 2118946"/>
              <a:gd name="connsiteX31" fmla="*/ 3816470 w 6260732"/>
              <a:gd name="connsiteY31" fmla="*/ 378069 h 2118946"/>
              <a:gd name="connsiteX32" fmla="*/ 3781301 w 6260732"/>
              <a:gd name="connsiteY32" fmla="*/ 369276 h 2118946"/>
              <a:gd name="connsiteX33" fmla="*/ 3667001 w 6260732"/>
              <a:gd name="connsiteY33" fmla="*/ 351692 h 2118946"/>
              <a:gd name="connsiteX34" fmla="*/ 3640624 w 6260732"/>
              <a:gd name="connsiteY34" fmla="*/ 342900 h 2118946"/>
              <a:gd name="connsiteX35" fmla="*/ 3596663 w 6260732"/>
              <a:gd name="connsiteY35" fmla="*/ 334107 h 2118946"/>
              <a:gd name="connsiteX36" fmla="*/ 3570286 w 6260732"/>
              <a:gd name="connsiteY36" fmla="*/ 316523 h 2118946"/>
              <a:gd name="connsiteX37" fmla="*/ 3526324 w 6260732"/>
              <a:gd name="connsiteY37" fmla="*/ 307730 h 2118946"/>
              <a:gd name="connsiteX38" fmla="*/ 3499947 w 6260732"/>
              <a:gd name="connsiteY38" fmla="*/ 298938 h 2118946"/>
              <a:gd name="connsiteX39" fmla="*/ 3455986 w 6260732"/>
              <a:gd name="connsiteY39" fmla="*/ 290146 h 2118946"/>
              <a:gd name="connsiteX40" fmla="*/ 3359270 w 6260732"/>
              <a:gd name="connsiteY40" fmla="*/ 246184 h 2118946"/>
              <a:gd name="connsiteX41" fmla="*/ 3306516 w 6260732"/>
              <a:gd name="connsiteY41" fmla="*/ 237392 h 2118946"/>
              <a:gd name="connsiteX42" fmla="*/ 3280139 w 6260732"/>
              <a:gd name="connsiteY42" fmla="*/ 228600 h 2118946"/>
              <a:gd name="connsiteX43" fmla="*/ 3236178 w 6260732"/>
              <a:gd name="connsiteY43" fmla="*/ 219807 h 2118946"/>
              <a:gd name="connsiteX44" fmla="*/ 3148255 w 6260732"/>
              <a:gd name="connsiteY44" fmla="*/ 193430 h 2118946"/>
              <a:gd name="connsiteX45" fmla="*/ 3042747 w 6260732"/>
              <a:gd name="connsiteY45" fmla="*/ 149469 h 2118946"/>
              <a:gd name="connsiteX46" fmla="*/ 2954824 w 6260732"/>
              <a:gd name="connsiteY46" fmla="*/ 131884 h 2118946"/>
              <a:gd name="connsiteX47" fmla="*/ 2910863 w 6260732"/>
              <a:gd name="connsiteY47" fmla="*/ 105507 h 2118946"/>
              <a:gd name="connsiteX48" fmla="*/ 2805355 w 6260732"/>
              <a:gd name="connsiteY48" fmla="*/ 79130 h 2118946"/>
              <a:gd name="connsiteX49" fmla="*/ 2735016 w 6260732"/>
              <a:gd name="connsiteY49" fmla="*/ 61546 h 2118946"/>
              <a:gd name="connsiteX50" fmla="*/ 2699847 w 6260732"/>
              <a:gd name="connsiteY50" fmla="*/ 52753 h 2118946"/>
              <a:gd name="connsiteX51" fmla="*/ 2629509 w 6260732"/>
              <a:gd name="connsiteY51" fmla="*/ 43961 h 2118946"/>
              <a:gd name="connsiteX52" fmla="*/ 2559170 w 6260732"/>
              <a:gd name="connsiteY52" fmla="*/ 26376 h 2118946"/>
              <a:gd name="connsiteX53" fmla="*/ 2488832 w 6260732"/>
              <a:gd name="connsiteY53" fmla="*/ 17584 h 2118946"/>
              <a:gd name="connsiteX54" fmla="*/ 2286609 w 6260732"/>
              <a:gd name="connsiteY54" fmla="*/ 0 h 2118946"/>
              <a:gd name="connsiteX55" fmla="*/ 1820616 w 6260732"/>
              <a:gd name="connsiteY55" fmla="*/ 8792 h 2118946"/>
              <a:gd name="connsiteX56" fmla="*/ 1750278 w 6260732"/>
              <a:gd name="connsiteY56" fmla="*/ 17584 h 2118946"/>
              <a:gd name="connsiteX57" fmla="*/ 1723901 w 6260732"/>
              <a:gd name="connsiteY57" fmla="*/ 35169 h 2118946"/>
              <a:gd name="connsiteX58" fmla="*/ 1679939 w 6260732"/>
              <a:gd name="connsiteY58" fmla="*/ 43961 h 2118946"/>
              <a:gd name="connsiteX59" fmla="*/ 1539263 w 6260732"/>
              <a:gd name="connsiteY59" fmla="*/ 79130 h 2118946"/>
              <a:gd name="connsiteX60" fmla="*/ 1495301 w 6260732"/>
              <a:gd name="connsiteY60" fmla="*/ 96715 h 2118946"/>
              <a:gd name="connsiteX61" fmla="*/ 1460132 w 6260732"/>
              <a:gd name="connsiteY61" fmla="*/ 114300 h 2118946"/>
              <a:gd name="connsiteX62" fmla="*/ 1416170 w 6260732"/>
              <a:gd name="connsiteY62" fmla="*/ 123092 h 2118946"/>
              <a:gd name="connsiteX63" fmla="*/ 1389793 w 6260732"/>
              <a:gd name="connsiteY63" fmla="*/ 140676 h 2118946"/>
              <a:gd name="connsiteX64" fmla="*/ 1354624 w 6260732"/>
              <a:gd name="connsiteY64" fmla="*/ 149469 h 2118946"/>
              <a:gd name="connsiteX65" fmla="*/ 1310663 w 6260732"/>
              <a:gd name="connsiteY65" fmla="*/ 184638 h 2118946"/>
              <a:gd name="connsiteX66" fmla="*/ 1257909 w 6260732"/>
              <a:gd name="connsiteY66" fmla="*/ 202223 h 2118946"/>
              <a:gd name="connsiteX67" fmla="*/ 1213947 w 6260732"/>
              <a:gd name="connsiteY67" fmla="*/ 219807 h 2118946"/>
              <a:gd name="connsiteX68" fmla="*/ 1161193 w 6260732"/>
              <a:gd name="connsiteY68" fmla="*/ 254976 h 2118946"/>
              <a:gd name="connsiteX69" fmla="*/ 1108439 w 6260732"/>
              <a:gd name="connsiteY69" fmla="*/ 272561 h 2118946"/>
              <a:gd name="connsiteX70" fmla="*/ 1064478 w 6260732"/>
              <a:gd name="connsiteY70" fmla="*/ 298938 h 2118946"/>
              <a:gd name="connsiteX71" fmla="*/ 1029309 w 6260732"/>
              <a:gd name="connsiteY71" fmla="*/ 325315 h 2118946"/>
              <a:gd name="connsiteX72" fmla="*/ 958970 w 6260732"/>
              <a:gd name="connsiteY72" fmla="*/ 360484 h 2118946"/>
              <a:gd name="connsiteX73" fmla="*/ 923801 w 6260732"/>
              <a:gd name="connsiteY73" fmla="*/ 378069 h 2118946"/>
              <a:gd name="connsiteX74" fmla="*/ 835878 w 6260732"/>
              <a:gd name="connsiteY74" fmla="*/ 439615 h 2118946"/>
              <a:gd name="connsiteX75" fmla="*/ 809501 w 6260732"/>
              <a:gd name="connsiteY75" fmla="*/ 457200 h 2118946"/>
              <a:gd name="connsiteX76" fmla="*/ 721578 w 6260732"/>
              <a:gd name="connsiteY76" fmla="*/ 509953 h 2118946"/>
              <a:gd name="connsiteX77" fmla="*/ 695201 w 6260732"/>
              <a:gd name="connsiteY77" fmla="*/ 527538 h 2118946"/>
              <a:gd name="connsiteX78" fmla="*/ 668824 w 6260732"/>
              <a:gd name="connsiteY78" fmla="*/ 553915 h 2118946"/>
              <a:gd name="connsiteX79" fmla="*/ 633655 w 6260732"/>
              <a:gd name="connsiteY79" fmla="*/ 571500 h 2118946"/>
              <a:gd name="connsiteX80" fmla="*/ 580901 w 6260732"/>
              <a:gd name="connsiteY80" fmla="*/ 606669 h 2118946"/>
              <a:gd name="connsiteX81" fmla="*/ 554524 w 6260732"/>
              <a:gd name="connsiteY81" fmla="*/ 624253 h 2118946"/>
              <a:gd name="connsiteX82" fmla="*/ 528147 w 6260732"/>
              <a:gd name="connsiteY82" fmla="*/ 641838 h 2118946"/>
              <a:gd name="connsiteX83" fmla="*/ 484186 w 6260732"/>
              <a:gd name="connsiteY83" fmla="*/ 659423 h 2118946"/>
              <a:gd name="connsiteX84" fmla="*/ 440224 w 6260732"/>
              <a:gd name="connsiteY84" fmla="*/ 694592 h 2118946"/>
              <a:gd name="connsiteX85" fmla="*/ 387470 w 6260732"/>
              <a:gd name="connsiteY85" fmla="*/ 720969 h 2118946"/>
              <a:gd name="connsiteX86" fmla="*/ 334716 w 6260732"/>
              <a:gd name="connsiteY86" fmla="*/ 747346 h 2118946"/>
              <a:gd name="connsiteX87" fmla="*/ 290755 w 6260732"/>
              <a:gd name="connsiteY87" fmla="*/ 800100 h 2118946"/>
              <a:gd name="connsiteX88" fmla="*/ 255586 w 6260732"/>
              <a:gd name="connsiteY88" fmla="*/ 817684 h 2118946"/>
              <a:gd name="connsiteX89" fmla="*/ 211624 w 6260732"/>
              <a:gd name="connsiteY89" fmla="*/ 870438 h 2118946"/>
              <a:gd name="connsiteX90" fmla="*/ 176455 w 6260732"/>
              <a:gd name="connsiteY90" fmla="*/ 896815 h 2118946"/>
              <a:gd name="connsiteX91" fmla="*/ 158870 w 6260732"/>
              <a:gd name="connsiteY91" fmla="*/ 923192 h 2118946"/>
              <a:gd name="connsiteX92" fmla="*/ 123701 w 6260732"/>
              <a:gd name="connsiteY92" fmla="*/ 958361 h 2118946"/>
              <a:gd name="connsiteX93" fmla="*/ 106116 w 6260732"/>
              <a:gd name="connsiteY93" fmla="*/ 993530 h 2118946"/>
              <a:gd name="connsiteX94" fmla="*/ 70947 w 6260732"/>
              <a:gd name="connsiteY94" fmla="*/ 1037492 h 2118946"/>
              <a:gd name="connsiteX95" fmla="*/ 53363 w 6260732"/>
              <a:gd name="connsiteY95" fmla="*/ 1081453 h 2118946"/>
              <a:gd name="connsiteX96" fmla="*/ 18193 w 6260732"/>
              <a:gd name="connsiteY96" fmla="*/ 1143000 h 2118946"/>
              <a:gd name="connsiteX97" fmla="*/ 9401 w 6260732"/>
              <a:gd name="connsiteY97" fmla="*/ 1178169 h 2118946"/>
              <a:gd name="connsiteX98" fmla="*/ 9401 w 6260732"/>
              <a:gd name="connsiteY98" fmla="*/ 1459523 h 2118946"/>
              <a:gd name="connsiteX99" fmla="*/ 44570 w 6260732"/>
              <a:gd name="connsiteY99" fmla="*/ 1565030 h 2118946"/>
              <a:gd name="connsiteX100" fmla="*/ 70947 w 6260732"/>
              <a:gd name="connsiteY100" fmla="*/ 1591407 h 2118946"/>
              <a:gd name="connsiteX101" fmla="*/ 114909 w 6260732"/>
              <a:gd name="connsiteY101" fmla="*/ 1652953 h 2118946"/>
              <a:gd name="connsiteX102" fmla="*/ 158870 w 6260732"/>
              <a:gd name="connsiteY102" fmla="*/ 1679330 h 2118946"/>
              <a:gd name="connsiteX103" fmla="*/ 202832 w 6260732"/>
              <a:gd name="connsiteY103" fmla="*/ 1714500 h 2118946"/>
              <a:gd name="connsiteX104" fmla="*/ 308339 w 6260732"/>
              <a:gd name="connsiteY104" fmla="*/ 1767253 h 2118946"/>
              <a:gd name="connsiteX105" fmla="*/ 396263 w 6260732"/>
              <a:gd name="connsiteY105" fmla="*/ 1820007 h 2118946"/>
              <a:gd name="connsiteX106" fmla="*/ 449016 w 6260732"/>
              <a:gd name="connsiteY106" fmla="*/ 1828800 h 2118946"/>
              <a:gd name="connsiteX107" fmla="*/ 475393 w 6260732"/>
              <a:gd name="connsiteY107" fmla="*/ 1837592 h 2118946"/>
              <a:gd name="connsiteX108" fmla="*/ 501770 w 6260732"/>
              <a:gd name="connsiteY108" fmla="*/ 1863969 h 2118946"/>
              <a:gd name="connsiteX109" fmla="*/ 528147 w 6260732"/>
              <a:gd name="connsiteY109" fmla="*/ 1872761 h 2118946"/>
              <a:gd name="connsiteX110" fmla="*/ 598486 w 6260732"/>
              <a:gd name="connsiteY110" fmla="*/ 1907930 h 2118946"/>
              <a:gd name="connsiteX111" fmla="*/ 677616 w 6260732"/>
              <a:gd name="connsiteY111" fmla="*/ 1943100 h 2118946"/>
              <a:gd name="connsiteX112" fmla="*/ 712786 w 6260732"/>
              <a:gd name="connsiteY112" fmla="*/ 1960684 h 2118946"/>
              <a:gd name="connsiteX113" fmla="*/ 739163 w 6260732"/>
              <a:gd name="connsiteY113" fmla="*/ 1969476 h 2118946"/>
              <a:gd name="connsiteX114" fmla="*/ 791916 w 6260732"/>
              <a:gd name="connsiteY114" fmla="*/ 1995853 h 2118946"/>
              <a:gd name="connsiteX115" fmla="*/ 941386 w 6260732"/>
              <a:gd name="connsiteY115" fmla="*/ 2031023 h 2118946"/>
              <a:gd name="connsiteX116" fmla="*/ 1029309 w 6260732"/>
              <a:gd name="connsiteY116" fmla="*/ 2048607 h 2118946"/>
              <a:gd name="connsiteX117" fmla="*/ 1055686 w 6260732"/>
              <a:gd name="connsiteY117" fmla="*/ 2057400 h 2118946"/>
              <a:gd name="connsiteX118" fmla="*/ 1090855 w 6260732"/>
              <a:gd name="connsiteY118" fmla="*/ 2074984 h 2118946"/>
              <a:gd name="connsiteX119" fmla="*/ 1152401 w 6260732"/>
              <a:gd name="connsiteY119" fmla="*/ 2083776 h 2118946"/>
              <a:gd name="connsiteX120" fmla="*/ 1381001 w 6260732"/>
              <a:gd name="connsiteY120" fmla="*/ 2110153 h 2118946"/>
              <a:gd name="connsiteX121" fmla="*/ 1530470 w 6260732"/>
              <a:gd name="connsiteY121" fmla="*/ 2118946 h 2118946"/>
              <a:gd name="connsiteX122" fmla="*/ 2119555 w 6260732"/>
              <a:gd name="connsiteY122" fmla="*/ 2110153 h 2118946"/>
              <a:gd name="connsiteX123" fmla="*/ 2356947 w 6260732"/>
              <a:gd name="connsiteY123" fmla="*/ 2101361 h 2118946"/>
              <a:gd name="connsiteX124" fmla="*/ 2620716 w 6260732"/>
              <a:gd name="connsiteY124" fmla="*/ 2092569 h 2118946"/>
              <a:gd name="connsiteX125" fmla="*/ 2717432 w 6260732"/>
              <a:gd name="connsiteY125" fmla="*/ 2083776 h 2118946"/>
              <a:gd name="connsiteX126" fmla="*/ 2761393 w 6260732"/>
              <a:gd name="connsiteY126" fmla="*/ 2066192 h 2118946"/>
              <a:gd name="connsiteX127" fmla="*/ 2858109 w 6260732"/>
              <a:gd name="connsiteY127" fmla="*/ 2048607 h 2118946"/>
              <a:gd name="connsiteX128" fmla="*/ 2910863 w 6260732"/>
              <a:gd name="connsiteY128" fmla="*/ 2039815 h 2118946"/>
              <a:gd name="connsiteX129" fmla="*/ 3201009 w 6260732"/>
              <a:gd name="connsiteY129" fmla="*/ 2013438 h 2118946"/>
              <a:gd name="connsiteX130" fmla="*/ 3288932 w 6260732"/>
              <a:gd name="connsiteY130" fmla="*/ 2004646 h 2118946"/>
              <a:gd name="connsiteX131" fmla="*/ 3332893 w 6260732"/>
              <a:gd name="connsiteY131" fmla="*/ 1987061 h 2118946"/>
              <a:gd name="connsiteX132" fmla="*/ 3412024 w 6260732"/>
              <a:gd name="connsiteY132" fmla="*/ 1978269 h 2118946"/>
              <a:gd name="connsiteX133" fmla="*/ 3499947 w 6260732"/>
              <a:gd name="connsiteY133" fmla="*/ 1960684 h 2118946"/>
              <a:gd name="connsiteX134" fmla="*/ 3570286 w 6260732"/>
              <a:gd name="connsiteY134" fmla="*/ 1943100 h 2118946"/>
              <a:gd name="connsiteX135" fmla="*/ 3623039 w 6260732"/>
              <a:gd name="connsiteY135" fmla="*/ 1934307 h 2118946"/>
              <a:gd name="connsiteX136" fmla="*/ 3746132 w 6260732"/>
              <a:gd name="connsiteY136" fmla="*/ 1899138 h 2118946"/>
              <a:gd name="connsiteX137" fmla="*/ 3878016 w 6260732"/>
              <a:gd name="connsiteY137" fmla="*/ 1890346 h 2118946"/>
              <a:gd name="connsiteX138" fmla="*/ 3939563 w 6260732"/>
              <a:gd name="connsiteY138" fmla="*/ 1872761 h 2118946"/>
              <a:gd name="connsiteX139" fmla="*/ 4001109 w 6260732"/>
              <a:gd name="connsiteY139" fmla="*/ 1863969 h 2118946"/>
              <a:gd name="connsiteX140" fmla="*/ 4097824 w 6260732"/>
              <a:gd name="connsiteY140" fmla="*/ 1846384 h 2118946"/>
              <a:gd name="connsiteX141" fmla="*/ 4141786 w 6260732"/>
              <a:gd name="connsiteY141" fmla="*/ 1828800 h 2118946"/>
              <a:gd name="connsiteX142" fmla="*/ 4194539 w 6260732"/>
              <a:gd name="connsiteY142" fmla="*/ 1820007 h 2118946"/>
              <a:gd name="connsiteX143" fmla="*/ 4449516 w 6260732"/>
              <a:gd name="connsiteY143" fmla="*/ 1793630 h 2118946"/>
              <a:gd name="connsiteX144" fmla="*/ 4484686 w 6260732"/>
              <a:gd name="connsiteY144" fmla="*/ 1776046 h 2118946"/>
              <a:gd name="connsiteX145" fmla="*/ 4678116 w 6260732"/>
              <a:gd name="connsiteY145" fmla="*/ 1758461 h 2118946"/>
              <a:gd name="connsiteX146" fmla="*/ 5152901 w 6260732"/>
              <a:gd name="connsiteY146" fmla="*/ 1749669 h 2118946"/>
              <a:gd name="connsiteX147" fmla="*/ 5390293 w 6260732"/>
              <a:gd name="connsiteY147" fmla="*/ 1723292 h 2118946"/>
              <a:gd name="connsiteX148" fmla="*/ 5443047 w 6260732"/>
              <a:gd name="connsiteY148" fmla="*/ 1714500 h 2118946"/>
              <a:gd name="connsiteX149" fmla="*/ 5513386 w 6260732"/>
              <a:gd name="connsiteY149" fmla="*/ 1696915 h 2118946"/>
              <a:gd name="connsiteX150" fmla="*/ 5583724 w 6260732"/>
              <a:gd name="connsiteY150" fmla="*/ 1688123 h 2118946"/>
              <a:gd name="connsiteX151" fmla="*/ 5706816 w 6260732"/>
              <a:gd name="connsiteY151" fmla="*/ 1661746 h 2118946"/>
              <a:gd name="connsiteX152" fmla="*/ 5759570 w 6260732"/>
              <a:gd name="connsiteY152" fmla="*/ 1652953 h 2118946"/>
              <a:gd name="connsiteX153" fmla="*/ 5821116 w 6260732"/>
              <a:gd name="connsiteY153" fmla="*/ 1644161 h 2118946"/>
              <a:gd name="connsiteX154" fmla="*/ 5873870 w 6260732"/>
              <a:gd name="connsiteY154" fmla="*/ 1626576 h 2118946"/>
              <a:gd name="connsiteX155" fmla="*/ 5909039 w 6260732"/>
              <a:gd name="connsiteY155" fmla="*/ 1617784 h 2118946"/>
              <a:gd name="connsiteX156" fmla="*/ 6014547 w 6260732"/>
              <a:gd name="connsiteY156" fmla="*/ 1573823 h 2118946"/>
              <a:gd name="connsiteX157" fmla="*/ 6067301 w 6260732"/>
              <a:gd name="connsiteY157" fmla="*/ 1529861 h 2118946"/>
              <a:gd name="connsiteX158" fmla="*/ 6093678 w 6260732"/>
              <a:gd name="connsiteY158" fmla="*/ 1521069 h 2118946"/>
              <a:gd name="connsiteX159" fmla="*/ 6120055 w 6260732"/>
              <a:gd name="connsiteY159" fmla="*/ 1485900 h 2118946"/>
              <a:gd name="connsiteX160" fmla="*/ 6155224 w 6260732"/>
              <a:gd name="connsiteY160" fmla="*/ 1477107 h 2118946"/>
              <a:gd name="connsiteX161" fmla="*/ 6181601 w 6260732"/>
              <a:gd name="connsiteY161" fmla="*/ 1459523 h 2118946"/>
              <a:gd name="connsiteX162" fmla="*/ 6199186 w 6260732"/>
              <a:gd name="connsiteY162" fmla="*/ 1433146 h 2118946"/>
              <a:gd name="connsiteX163" fmla="*/ 6207978 w 6260732"/>
              <a:gd name="connsiteY163" fmla="*/ 1406769 h 2118946"/>
              <a:gd name="connsiteX164" fmla="*/ 6234355 w 6260732"/>
              <a:gd name="connsiteY164" fmla="*/ 1415561 h 211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260732" h="2118946">
                <a:moveTo>
                  <a:pt x="6234355" y="1415561"/>
                </a:moveTo>
                <a:cubicBezTo>
                  <a:pt x="6243147" y="1403838"/>
                  <a:pt x="6260732" y="1355358"/>
                  <a:pt x="6260732" y="1336430"/>
                </a:cubicBezTo>
                <a:cubicBezTo>
                  <a:pt x="6260732" y="1283595"/>
                  <a:pt x="6256723" y="1230787"/>
                  <a:pt x="6251939" y="1178169"/>
                </a:cubicBezTo>
                <a:cubicBezTo>
                  <a:pt x="6248822" y="1143880"/>
                  <a:pt x="6238948" y="1139061"/>
                  <a:pt x="6225563" y="1107830"/>
                </a:cubicBezTo>
                <a:cubicBezTo>
                  <a:pt x="6221912" y="1099311"/>
                  <a:pt x="6220421" y="1089972"/>
                  <a:pt x="6216770" y="1081453"/>
                </a:cubicBezTo>
                <a:cubicBezTo>
                  <a:pt x="6206362" y="1057167"/>
                  <a:pt x="6179646" y="1009160"/>
                  <a:pt x="6164016" y="993530"/>
                </a:cubicBezTo>
                <a:cubicBezTo>
                  <a:pt x="6155224" y="984738"/>
                  <a:pt x="6145599" y="976705"/>
                  <a:pt x="6137639" y="967153"/>
                </a:cubicBezTo>
                <a:cubicBezTo>
                  <a:pt x="6112675" y="937196"/>
                  <a:pt x="6125358" y="937286"/>
                  <a:pt x="6093678" y="905607"/>
                </a:cubicBezTo>
                <a:cubicBezTo>
                  <a:pt x="6086206" y="898135"/>
                  <a:pt x="6076093" y="893884"/>
                  <a:pt x="6067301" y="888023"/>
                </a:cubicBezTo>
                <a:cubicBezTo>
                  <a:pt x="6061439" y="879231"/>
                  <a:pt x="6057669" y="868605"/>
                  <a:pt x="6049716" y="861646"/>
                </a:cubicBezTo>
                <a:cubicBezTo>
                  <a:pt x="6033811" y="847729"/>
                  <a:pt x="6014547" y="838199"/>
                  <a:pt x="5996963" y="826476"/>
                </a:cubicBezTo>
                <a:cubicBezTo>
                  <a:pt x="5988171" y="820614"/>
                  <a:pt x="5980037" y="813618"/>
                  <a:pt x="5970586" y="808892"/>
                </a:cubicBezTo>
                <a:cubicBezTo>
                  <a:pt x="5958863" y="803030"/>
                  <a:pt x="5946655" y="798051"/>
                  <a:pt x="5935416" y="791307"/>
                </a:cubicBezTo>
                <a:cubicBezTo>
                  <a:pt x="5917294" y="780434"/>
                  <a:pt x="5900247" y="767861"/>
                  <a:pt x="5882663" y="756138"/>
                </a:cubicBezTo>
                <a:cubicBezTo>
                  <a:pt x="5873871" y="750276"/>
                  <a:pt x="5866311" y="741895"/>
                  <a:pt x="5856286" y="738553"/>
                </a:cubicBezTo>
                <a:cubicBezTo>
                  <a:pt x="5847494" y="735622"/>
                  <a:pt x="5838587" y="733015"/>
                  <a:pt x="5829909" y="729761"/>
                </a:cubicBezTo>
                <a:cubicBezTo>
                  <a:pt x="5815131" y="724219"/>
                  <a:pt x="5800920" y="717167"/>
                  <a:pt x="5785947" y="712176"/>
                </a:cubicBezTo>
                <a:cubicBezTo>
                  <a:pt x="5774483" y="708355"/>
                  <a:pt x="5762501" y="706315"/>
                  <a:pt x="5750778" y="703384"/>
                </a:cubicBezTo>
                <a:cubicBezTo>
                  <a:pt x="5730717" y="690010"/>
                  <a:pt x="5689888" y="659641"/>
                  <a:pt x="5662855" y="650630"/>
                </a:cubicBezTo>
                <a:cubicBezTo>
                  <a:pt x="5648678" y="645904"/>
                  <a:pt x="5633547" y="644769"/>
                  <a:pt x="5618893" y="641838"/>
                </a:cubicBezTo>
                <a:cubicBezTo>
                  <a:pt x="5607170" y="633046"/>
                  <a:pt x="5596831" y="622014"/>
                  <a:pt x="5583724" y="615461"/>
                </a:cubicBezTo>
                <a:cubicBezTo>
                  <a:pt x="5553975" y="600587"/>
                  <a:pt x="5519169" y="595516"/>
                  <a:pt x="5487009" y="589084"/>
                </a:cubicBezTo>
                <a:cubicBezTo>
                  <a:pt x="5389152" y="540158"/>
                  <a:pt x="5529478" y="608245"/>
                  <a:pt x="5399086" y="553915"/>
                </a:cubicBezTo>
                <a:cubicBezTo>
                  <a:pt x="5363917" y="539261"/>
                  <a:pt x="5331160" y="516216"/>
                  <a:pt x="5293578" y="509953"/>
                </a:cubicBezTo>
                <a:cubicBezTo>
                  <a:pt x="5292617" y="509793"/>
                  <a:pt x="5150718" y="485304"/>
                  <a:pt x="5126524" y="483576"/>
                </a:cubicBezTo>
                <a:cubicBezTo>
                  <a:pt x="5024041" y="476256"/>
                  <a:pt x="4921395" y="471392"/>
                  <a:pt x="4818793" y="465992"/>
                </a:cubicBezTo>
                <a:cubicBezTo>
                  <a:pt x="4628944" y="456000"/>
                  <a:pt x="4643669" y="459799"/>
                  <a:pt x="4467101" y="448407"/>
                </a:cubicBezTo>
                <a:cubicBezTo>
                  <a:pt x="4428968" y="445947"/>
                  <a:pt x="4390944" y="441927"/>
                  <a:pt x="4352801" y="439615"/>
                </a:cubicBezTo>
                <a:cubicBezTo>
                  <a:pt x="4294220" y="436065"/>
                  <a:pt x="4235487" y="435106"/>
                  <a:pt x="4176955" y="430823"/>
                </a:cubicBezTo>
                <a:cubicBezTo>
                  <a:pt x="4115295" y="426311"/>
                  <a:pt x="3992316" y="413238"/>
                  <a:pt x="3992316" y="413238"/>
                </a:cubicBezTo>
                <a:cubicBezTo>
                  <a:pt x="3971801" y="407376"/>
                  <a:pt x="3951560" y="400451"/>
                  <a:pt x="3930770" y="395653"/>
                </a:cubicBezTo>
                <a:cubicBezTo>
                  <a:pt x="3899204" y="388369"/>
                  <a:pt x="3847271" y="383669"/>
                  <a:pt x="3816470" y="378069"/>
                </a:cubicBezTo>
                <a:cubicBezTo>
                  <a:pt x="3804581" y="375907"/>
                  <a:pt x="3793150" y="371646"/>
                  <a:pt x="3781301" y="369276"/>
                </a:cubicBezTo>
                <a:cubicBezTo>
                  <a:pt x="3750810" y="363178"/>
                  <a:pt x="3696552" y="355913"/>
                  <a:pt x="3667001" y="351692"/>
                </a:cubicBezTo>
                <a:cubicBezTo>
                  <a:pt x="3658209" y="348761"/>
                  <a:pt x="3649615" y="345148"/>
                  <a:pt x="3640624" y="342900"/>
                </a:cubicBezTo>
                <a:cubicBezTo>
                  <a:pt x="3626126" y="339275"/>
                  <a:pt x="3610655" y="339354"/>
                  <a:pt x="3596663" y="334107"/>
                </a:cubicBezTo>
                <a:cubicBezTo>
                  <a:pt x="3586769" y="330397"/>
                  <a:pt x="3580180" y="320233"/>
                  <a:pt x="3570286" y="316523"/>
                </a:cubicBezTo>
                <a:cubicBezTo>
                  <a:pt x="3556293" y="311276"/>
                  <a:pt x="3540822" y="311355"/>
                  <a:pt x="3526324" y="307730"/>
                </a:cubicBezTo>
                <a:cubicBezTo>
                  <a:pt x="3517333" y="305482"/>
                  <a:pt x="3508938" y="301186"/>
                  <a:pt x="3499947" y="298938"/>
                </a:cubicBezTo>
                <a:cubicBezTo>
                  <a:pt x="3485449" y="295314"/>
                  <a:pt x="3470640" y="293077"/>
                  <a:pt x="3455986" y="290146"/>
                </a:cubicBezTo>
                <a:cubicBezTo>
                  <a:pt x="3428018" y="276162"/>
                  <a:pt x="3386603" y="254594"/>
                  <a:pt x="3359270" y="246184"/>
                </a:cubicBezTo>
                <a:cubicBezTo>
                  <a:pt x="3342231" y="240941"/>
                  <a:pt x="3323919" y="241259"/>
                  <a:pt x="3306516" y="237392"/>
                </a:cubicBezTo>
                <a:cubicBezTo>
                  <a:pt x="3297469" y="235382"/>
                  <a:pt x="3289130" y="230848"/>
                  <a:pt x="3280139" y="228600"/>
                </a:cubicBezTo>
                <a:cubicBezTo>
                  <a:pt x="3265641" y="224975"/>
                  <a:pt x="3250492" y="224101"/>
                  <a:pt x="3236178" y="219807"/>
                </a:cubicBezTo>
                <a:cubicBezTo>
                  <a:pt x="3120505" y="185105"/>
                  <a:pt x="3262454" y="216272"/>
                  <a:pt x="3148255" y="193430"/>
                </a:cubicBezTo>
                <a:cubicBezTo>
                  <a:pt x="3113086" y="178776"/>
                  <a:pt x="3080107" y="156941"/>
                  <a:pt x="3042747" y="149469"/>
                </a:cubicBezTo>
                <a:lnTo>
                  <a:pt x="2954824" y="131884"/>
                </a:lnTo>
                <a:cubicBezTo>
                  <a:pt x="2940170" y="123092"/>
                  <a:pt x="2926813" y="111642"/>
                  <a:pt x="2910863" y="105507"/>
                </a:cubicBezTo>
                <a:cubicBezTo>
                  <a:pt x="2853797" y="83559"/>
                  <a:pt x="2851472" y="94502"/>
                  <a:pt x="2805355" y="79130"/>
                </a:cubicBezTo>
                <a:cubicBezTo>
                  <a:pt x="2758216" y="63418"/>
                  <a:pt x="2798684" y="75695"/>
                  <a:pt x="2735016" y="61546"/>
                </a:cubicBezTo>
                <a:cubicBezTo>
                  <a:pt x="2723220" y="58925"/>
                  <a:pt x="2711766" y="54740"/>
                  <a:pt x="2699847" y="52753"/>
                </a:cubicBezTo>
                <a:cubicBezTo>
                  <a:pt x="2676540" y="48868"/>
                  <a:pt x="2652955" y="46892"/>
                  <a:pt x="2629509" y="43961"/>
                </a:cubicBezTo>
                <a:cubicBezTo>
                  <a:pt x="2606063" y="38099"/>
                  <a:pt x="2582924" y="30830"/>
                  <a:pt x="2559170" y="26376"/>
                </a:cubicBezTo>
                <a:cubicBezTo>
                  <a:pt x="2535946" y="22022"/>
                  <a:pt x="2512316" y="20193"/>
                  <a:pt x="2488832" y="17584"/>
                </a:cubicBezTo>
                <a:cubicBezTo>
                  <a:pt x="2403819" y="8138"/>
                  <a:pt x="2377171" y="6966"/>
                  <a:pt x="2286609" y="0"/>
                </a:cubicBezTo>
                <a:lnTo>
                  <a:pt x="1820616" y="8792"/>
                </a:lnTo>
                <a:cubicBezTo>
                  <a:pt x="1797000" y="9566"/>
                  <a:pt x="1773074" y="11367"/>
                  <a:pt x="1750278" y="17584"/>
                </a:cubicBezTo>
                <a:cubicBezTo>
                  <a:pt x="1740083" y="20364"/>
                  <a:pt x="1733795" y="31459"/>
                  <a:pt x="1723901" y="35169"/>
                </a:cubicBezTo>
                <a:cubicBezTo>
                  <a:pt x="1709908" y="40416"/>
                  <a:pt x="1694477" y="40500"/>
                  <a:pt x="1679939" y="43961"/>
                </a:cubicBezTo>
                <a:cubicBezTo>
                  <a:pt x="1632918" y="55156"/>
                  <a:pt x="1584141" y="61179"/>
                  <a:pt x="1539263" y="79130"/>
                </a:cubicBezTo>
                <a:cubicBezTo>
                  <a:pt x="1524609" y="84992"/>
                  <a:pt x="1509724" y="90305"/>
                  <a:pt x="1495301" y="96715"/>
                </a:cubicBezTo>
                <a:cubicBezTo>
                  <a:pt x="1483324" y="102038"/>
                  <a:pt x="1472566" y="110155"/>
                  <a:pt x="1460132" y="114300"/>
                </a:cubicBezTo>
                <a:cubicBezTo>
                  <a:pt x="1445955" y="119026"/>
                  <a:pt x="1430824" y="120161"/>
                  <a:pt x="1416170" y="123092"/>
                </a:cubicBezTo>
                <a:cubicBezTo>
                  <a:pt x="1407378" y="128953"/>
                  <a:pt x="1399506" y="136513"/>
                  <a:pt x="1389793" y="140676"/>
                </a:cubicBezTo>
                <a:cubicBezTo>
                  <a:pt x="1378686" y="145436"/>
                  <a:pt x="1365187" y="143600"/>
                  <a:pt x="1354624" y="149469"/>
                </a:cubicBezTo>
                <a:cubicBezTo>
                  <a:pt x="1338220" y="158583"/>
                  <a:pt x="1327137" y="175652"/>
                  <a:pt x="1310663" y="184638"/>
                </a:cubicBezTo>
                <a:cubicBezTo>
                  <a:pt x="1294390" y="193514"/>
                  <a:pt x="1275119" y="195339"/>
                  <a:pt x="1257909" y="202223"/>
                </a:cubicBezTo>
                <a:cubicBezTo>
                  <a:pt x="1243255" y="208084"/>
                  <a:pt x="1227803" y="212250"/>
                  <a:pt x="1213947" y="219807"/>
                </a:cubicBezTo>
                <a:cubicBezTo>
                  <a:pt x="1195393" y="229927"/>
                  <a:pt x="1181243" y="248293"/>
                  <a:pt x="1161193" y="254976"/>
                </a:cubicBezTo>
                <a:cubicBezTo>
                  <a:pt x="1143608" y="260838"/>
                  <a:pt x="1124333" y="263024"/>
                  <a:pt x="1108439" y="272561"/>
                </a:cubicBezTo>
                <a:cubicBezTo>
                  <a:pt x="1093785" y="281353"/>
                  <a:pt x="1078697" y="289459"/>
                  <a:pt x="1064478" y="298938"/>
                </a:cubicBezTo>
                <a:cubicBezTo>
                  <a:pt x="1052285" y="307067"/>
                  <a:pt x="1041967" y="317931"/>
                  <a:pt x="1029309" y="325315"/>
                </a:cubicBezTo>
                <a:cubicBezTo>
                  <a:pt x="1006666" y="338523"/>
                  <a:pt x="982416" y="348761"/>
                  <a:pt x="958970" y="360484"/>
                </a:cubicBezTo>
                <a:cubicBezTo>
                  <a:pt x="947247" y="366346"/>
                  <a:pt x="934286" y="370205"/>
                  <a:pt x="923801" y="378069"/>
                </a:cubicBezTo>
                <a:cubicBezTo>
                  <a:pt x="871721" y="417129"/>
                  <a:pt x="900830" y="396314"/>
                  <a:pt x="835878" y="439615"/>
                </a:cubicBezTo>
                <a:cubicBezTo>
                  <a:pt x="827086" y="445477"/>
                  <a:pt x="818953" y="452474"/>
                  <a:pt x="809501" y="457200"/>
                </a:cubicBezTo>
                <a:cubicBezTo>
                  <a:pt x="755430" y="484234"/>
                  <a:pt x="785235" y="467515"/>
                  <a:pt x="721578" y="509953"/>
                </a:cubicBezTo>
                <a:cubicBezTo>
                  <a:pt x="712786" y="515815"/>
                  <a:pt x="702673" y="520066"/>
                  <a:pt x="695201" y="527538"/>
                </a:cubicBezTo>
                <a:cubicBezTo>
                  <a:pt x="686409" y="536330"/>
                  <a:pt x="678942" y="546688"/>
                  <a:pt x="668824" y="553915"/>
                </a:cubicBezTo>
                <a:cubicBezTo>
                  <a:pt x="658159" y="561533"/>
                  <a:pt x="644894" y="564757"/>
                  <a:pt x="633655" y="571500"/>
                </a:cubicBezTo>
                <a:cubicBezTo>
                  <a:pt x="615533" y="582373"/>
                  <a:pt x="598486" y="594946"/>
                  <a:pt x="580901" y="606669"/>
                </a:cubicBezTo>
                <a:lnTo>
                  <a:pt x="554524" y="624253"/>
                </a:lnTo>
                <a:cubicBezTo>
                  <a:pt x="545732" y="630115"/>
                  <a:pt x="537958" y="637913"/>
                  <a:pt x="528147" y="641838"/>
                </a:cubicBezTo>
                <a:cubicBezTo>
                  <a:pt x="513493" y="647700"/>
                  <a:pt x="497719" y="651303"/>
                  <a:pt x="484186" y="659423"/>
                </a:cubicBezTo>
                <a:cubicBezTo>
                  <a:pt x="468094" y="669078"/>
                  <a:pt x="455237" y="683332"/>
                  <a:pt x="440224" y="694592"/>
                </a:cubicBezTo>
                <a:cubicBezTo>
                  <a:pt x="389833" y="732384"/>
                  <a:pt x="438170" y="695619"/>
                  <a:pt x="387470" y="720969"/>
                </a:cubicBezTo>
                <a:cubicBezTo>
                  <a:pt x="319293" y="755058"/>
                  <a:pt x="401016" y="725244"/>
                  <a:pt x="334716" y="747346"/>
                </a:cubicBezTo>
                <a:cubicBezTo>
                  <a:pt x="320695" y="768379"/>
                  <a:pt x="312296" y="784714"/>
                  <a:pt x="290755" y="800100"/>
                </a:cubicBezTo>
                <a:cubicBezTo>
                  <a:pt x="280090" y="807718"/>
                  <a:pt x="267309" y="811823"/>
                  <a:pt x="255586" y="817684"/>
                </a:cubicBezTo>
                <a:cubicBezTo>
                  <a:pt x="237496" y="844818"/>
                  <a:pt x="237951" y="847872"/>
                  <a:pt x="211624" y="870438"/>
                </a:cubicBezTo>
                <a:cubicBezTo>
                  <a:pt x="200498" y="879975"/>
                  <a:pt x="186817" y="886453"/>
                  <a:pt x="176455" y="896815"/>
                </a:cubicBezTo>
                <a:cubicBezTo>
                  <a:pt x="168983" y="904287"/>
                  <a:pt x="165747" y="915169"/>
                  <a:pt x="158870" y="923192"/>
                </a:cubicBezTo>
                <a:cubicBezTo>
                  <a:pt x="148081" y="935780"/>
                  <a:pt x="133648" y="945098"/>
                  <a:pt x="123701" y="958361"/>
                </a:cubicBezTo>
                <a:cubicBezTo>
                  <a:pt x="115837" y="968846"/>
                  <a:pt x="113386" y="982624"/>
                  <a:pt x="106116" y="993530"/>
                </a:cubicBezTo>
                <a:cubicBezTo>
                  <a:pt x="95706" y="1009144"/>
                  <a:pt x="82670" y="1022838"/>
                  <a:pt x="70947" y="1037492"/>
                </a:cubicBezTo>
                <a:cubicBezTo>
                  <a:pt x="65086" y="1052146"/>
                  <a:pt x="60421" y="1067337"/>
                  <a:pt x="53363" y="1081453"/>
                </a:cubicBezTo>
                <a:cubicBezTo>
                  <a:pt x="42796" y="1102587"/>
                  <a:pt x="27971" y="1121489"/>
                  <a:pt x="18193" y="1143000"/>
                </a:cubicBezTo>
                <a:cubicBezTo>
                  <a:pt x="13193" y="1154001"/>
                  <a:pt x="12332" y="1166446"/>
                  <a:pt x="9401" y="1178169"/>
                </a:cubicBezTo>
                <a:cubicBezTo>
                  <a:pt x="395" y="1304257"/>
                  <a:pt x="-6233" y="1324031"/>
                  <a:pt x="9401" y="1459523"/>
                </a:cubicBezTo>
                <a:cubicBezTo>
                  <a:pt x="12507" y="1486441"/>
                  <a:pt x="25754" y="1538688"/>
                  <a:pt x="44570" y="1565030"/>
                </a:cubicBezTo>
                <a:cubicBezTo>
                  <a:pt x="51797" y="1575148"/>
                  <a:pt x="62987" y="1581855"/>
                  <a:pt x="70947" y="1591407"/>
                </a:cubicBezTo>
                <a:cubicBezTo>
                  <a:pt x="87123" y="1610818"/>
                  <a:pt x="95418" y="1635898"/>
                  <a:pt x="114909" y="1652953"/>
                </a:cubicBezTo>
                <a:cubicBezTo>
                  <a:pt x="127770" y="1664206"/>
                  <a:pt x="144870" y="1669530"/>
                  <a:pt x="158870" y="1679330"/>
                </a:cubicBezTo>
                <a:cubicBezTo>
                  <a:pt x="174244" y="1690092"/>
                  <a:pt x="186657" y="1704985"/>
                  <a:pt x="202832" y="1714500"/>
                </a:cubicBezTo>
                <a:cubicBezTo>
                  <a:pt x="236723" y="1734436"/>
                  <a:pt x="275623" y="1745442"/>
                  <a:pt x="308339" y="1767253"/>
                </a:cubicBezTo>
                <a:cubicBezTo>
                  <a:pt x="324449" y="1777993"/>
                  <a:pt x="371679" y="1812632"/>
                  <a:pt x="396263" y="1820007"/>
                </a:cubicBezTo>
                <a:cubicBezTo>
                  <a:pt x="413338" y="1825130"/>
                  <a:pt x="431614" y="1824933"/>
                  <a:pt x="449016" y="1828800"/>
                </a:cubicBezTo>
                <a:cubicBezTo>
                  <a:pt x="458063" y="1830811"/>
                  <a:pt x="466601" y="1834661"/>
                  <a:pt x="475393" y="1837592"/>
                </a:cubicBezTo>
                <a:cubicBezTo>
                  <a:pt x="484185" y="1846384"/>
                  <a:pt x="491424" y="1857072"/>
                  <a:pt x="501770" y="1863969"/>
                </a:cubicBezTo>
                <a:cubicBezTo>
                  <a:pt x="509481" y="1869110"/>
                  <a:pt x="519710" y="1868926"/>
                  <a:pt x="528147" y="1872761"/>
                </a:cubicBezTo>
                <a:cubicBezTo>
                  <a:pt x="552011" y="1883608"/>
                  <a:pt x="576675" y="1893389"/>
                  <a:pt x="598486" y="1907930"/>
                </a:cubicBezTo>
                <a:cubicBezTo>
                  <a:pt x="676057" y="1959645"/>
                  <a:pt x="552091" y="1880341"/>
                  <a:pt x="677616" y="1943100"/>
                </a:cubicBezTo>
                <a:cubicBezTo>
                  <a:pt x="689339" y="1948961"/>
                  <a:pt x="700739" y="1955521"/>
                  <a:pt x="712786" y="1960684"/>
                </a:cubicBezTo>
                <a:cubicBezTo>
                  <a:pt x="721305" y="1964335"/>
                  <a:pt x="730694" y="1965712"/>
                  <a:pt x="739163" y="1969476"/>
                </a:cubicBezTo>
                <a:cubicBezTo>
                  <a:pt x="757128" y="1977461"/>
                  <a:pt x="773566" y="1988795"/>
                  <a:pt x="791916" y="1995853"/>
                </a:cubicBezTo>
                <a:cubicBezTo>
                  <a:pt x="844725" y="2016165"/>
                  <a:pt x="885036" y="2016936"/>
                  <a:pt x="941386" y="2031023"/>
                </a:cubicBezTo>
                <a:cubicBezTo>
                  <a:pt x="993850" y="2044139"/>
                  <a:pt x="964636" y="2037829"/>
                  <a:pt x="1029309" y="2048607"/>
                </a:cubicBezTo>
                <a:cubicBezTo>
                  <a:pt x="1038101" y="2051538"/>
                  <a:pt x="1047167" y="2053749"/>
                  <a:pt x="1055686" y="2057400"/>
                </a:cubicBezTo>
                <a:cubicBezTo>
                  <a:pt x="1067733" y="2062563"/>
                  <a:pt x="1078210" y="2071536"/>
                  <a:pt x="1090855" y="2074984"/>
                </a:cubicBezTo>
                <a:cubicBezTo>
                  <a:pt x="1110848" y="2080437"/>
                  <a:pt x="1131851" y="2081096"/>
                  <a:pt x="1152401" y="2083776"/>
                </a:cubicBezTo>
                <a:cubicBezTo>
                  <a:pt x="1206348" y="2090813"/>
                  <a:pt x="1318327" y="2105510"/>
                  <a:pt x="1381001" y="2110153"/>
                </a:cubicBezTo>
                <a:cubicBezTo>
                  <a:pt x="1430774" y="2113840"/>
                  <a:pt x="1480647" y="2116015"/>
                  <a:pt x="1530470" y="2118946"/>
                </a:cubicBezTo>
                <a:lnTo>
                  <a:pt x="2119555" y="2110153"/>
                </a:lnTo>
                <a:cubicBezTo>
                  <a:pt x="2198722" y="2108469"/>
                  <a:pt x="2277811" y="2104138"/>
                  <a:pt x="2356947" y="2101361"/>
                </a:cubicBezTo>
                <a:lnTo>
                  <a:pt x="2620716" y="2092569"/>
                </a:lnTo>
                <a:cubicBezTo>
                  <a:pt x="2652955" y="2089638"/>
                  <a:pt x="2685615" y="2089742"/>
                  <a:pt x="2717432" y="2083776"/>
                </a:cubicBezTo>
                <a:cubicBezTo>
                  <a:pt x="2732944" y="2080867"/>
                  <a:pt x="2746420" y="2071183"/>
                  <a:pt x="2761393" y="2066192"/>
                </a:cubicBezTo>
                <a:cubicBezTo>
                  <a:pt x="2793624" y="2055449"/>
                  <a:pt x="2824119" y="2053836"/>
                  <a:pt x="2858109" y="2048607"/>
                </a:cubicBezTo>
                <a:cubicBezTo>
                  <a:pt x="2875729" y="2045896"/>
                  <a:pt x="2893153" y="2041858"/>
                  <a:pt x="2910863" y="2039815"/>
                </a:cubicBezTo>
                <a:cubicBezTo>
                  <a:pt x="3103151" y="2017628"/>
                  <a:pt x="3041974" y="2027267"/>
                  <a:pt x="3201009" y="2013438"/>
                </a:cubicBezTo>
                <a:cubicBezTo>
                  <a:pt x="3230352" y="2010887"/>
                  <a:pt x="3259624" y="2007577"/>
                  <a:pt x="3288932" y="2004646"/>
                </a:cubicBezTo>
                <a:cubicBezTo>
                  <a:pt x="3303586" y="1998784"/>
                  <a:pt x="3317461" y="1990368"/>
                  <a:pt x="3332893" y="1987061"/>
                </a:cubicBezTo>
                <a:cubicBezTo>
                  <a:pt x="3358843" y="1981500"/>
                  <a:pt x="3385809" y="1982408"/>
                  <a:pt x="3412024" y="1978269"/>
                </a:cubicBezTo>
                <a:cubicBezTo>
                  <a:pt x="3441546" y="1973608"/>
                  <a:pt x="3470771" y="1967168"/>
                  <a:pt x="3499947" y="1960684"/>
                </a:cubicBezTo>
                <a:cubicBezTo>
                  <a:pt x="3523539" y="1955441"/>
                  <a:pt x="3546655" y="1948164"/>
                  <a:pt x="3570286" y="1943100"/>
                </a:cubicBezTo>
                <a:cubicBezTo>
                  <a:pt x="3587717" y="1939365"/>
                  <a:pt x="3605744" y="1938631"/>
                  <a:pt x="3623039" y="1934307"/>
                </a:cubicBezTo>
                <a:cubicBezTo>
                  <a:pt x="3683719" y="1919137"/>
                  <a:pt x="3677371" y="1908107"/>
                  <a:pt x="3746132" y="1899138"/>
                </a:cubicBezTo>
                <a:cubicBezTo>
                  <a:pt x="3789821" y="1893439"/>
                  <a:pt x="3834055" y="1893277"/>
                  <a:pt x="3878016" y="1890346"/>
                </a:cubicBezTo>
                <a:cubicBezTo>
                  <a:pt x="3898532" y="1884484"/>
                  <a:pt x="3918700" y="1877232"/>
                  <a:pt x="3939563" y="1872761"/>
                </a:cubicBezTo>
                <a:cubicBezTo>
                  <a:pt x="3959827" y="1868419"/>
                  <a:pt x="3980667" y="1867376"/>
                  <a:pt x="4001109" y="1863969"/>
                </a:cubicBezTo>
                <a:cubicBezTo>
                  <a:pt x="4033430" y="1858582"/>
                  <a:pt x="4065586" y="1852246"/>
                  <a:pt x="4097824" y="1846384"/>
                </a:cubicBezTo>
                <a:cubicBezTo>
                  <a:pt x="4112478" y="1840523"/>
                  <a:pt x="4126559" y="1832953"/>
                  <a:pt x="4141786" y="1828800"/>
                </a:cubicBezTo>
                <a:cubicBezTo>
                  <a:pt x="4158985" y="1824109"/>
                  <a:pt x="4176807" y="1821841"/>
                  <a:pt x="4194539" y="1820007"/>
                </a:cubicBezTo>
                <a:cubicBezTo>
                  <a:pt x="4471909" y="1791313"/>
                  <a:pt x="4314902" y="1816068"/>
                  <a:pt x="4449516" y="1793630"/>
                </a:cubicBezTo>
                <a:cubicBezTo>
                  <a:pt x="4461239" y="1787769"/>
                  <a:pt x="4472414" y="1780648"/>
                  <a:pt x="4484686" y="1776046"/>
                </a:cubicBezTo>
                <a:cubicBezTo>
                  <a:pt x="4536888" y="1756470"/>
                  <a:pt x="4657430" y="1759036"/>
                  <a:pt x="4678116" y="1758461"/>
                </a:cubicBezTo>
                <a:lnTo>
                  <a:pt x="5152901" y="1749669"/>
                </a:lnTo>
                <a:cubicBezTo>
                  <a:pt x="5231568" y="1742517"/>
                  <a:pt x="5312547" y="1736249"/>
                  <a:pt x="5390293" y="1723292"/>
                </a:cubicBezTo>
                <a:cubicBezTo>
                  <a:pt x="5407878" y="1720361"/>
                  <a:pt x="5425616" y="1718235"/>
                  <a:pt x="5443047" y="1714500"/>
                </a:cubicBezTo>
                <a:cubicBezTo>
                  <a:pt x="5466678" y="1709436"/>
                  <a:pt x="5489632" y="1701369"/>
                  <a:pt x="5513386" y="1696915"/>
                </a:cubicBezTo>
                <a:cubicBezTo>
                  <a:pt x="5536610" y="1692561"/>
                  <a:pt x="5560278" y="1691054"/>
                  <a:pt x="5583724" y="1688123"/>
                </a:cubicBezTo>
                <a:cubicBezTo>
                  <a:pt x="5657027" y="1658801"/>
                  <a:pt x="5604096" y="1675442"/>
                  <a:pt x="5706816" y="1661746"/>
                </a:cubicBezTo>
                <a:cubicBezTo>
                  <a:pt x="5724487" y="1659390"/>
                  <a:pt x="5741950" y="1655664"/>
                  <a:pt x="5759570" y="1652953"/>
                </a:cubicBezTo>
                <a:cubicBezTo>
                  <a:pt x="5780053" y="1649802"/>
                  <a:pt x="5800601" y="1647092"/>
                  <a:pt x="5821116" y="1644161"/>
                </a:cubicBezTo>
                <a:cubicBezTo>
                  <a:pt x="5838701" y="1638299"/>
                  <a:pt x="5856116" y="1631902"/>
                  <a:pt x="5873870" y="1626576"/>
                </a:cubicBezTo>
                <a:cubicBezTo>
                  <a:pt x="5885444" y="1623104"/>
                  <a:pt x="5897885" y="1622432"/>
                  <a:pt x="5909039" y="1617784"/>
                </a:cubicBezTo>
                <a:cubicBezTo>
                  <a:pt x="6030759" y="1567068"/>
                  <a:pt x="5935244" y="1593648"/>
                  <a:pt x="6014547" y="1573823"/>
                </a:cubicBezTo>
                <a:cubicBezTo>
                  <a:pt x="6033991" y="1554379"/>
                  <a:pt x="6042820" y="1542101"/>
                  <a:pt x="6067301" y="1529861"/>
                </a:cubicBezTo>
                <a:cubicBezTo>
                  <a:pt x="6075590" y="1525716"/>
                  <a:pt x="6084886" y="1524000"/>
                  <a:pt x="6093678" y="1521069"/>
                </a:cubicBezTo>
                <a:cubicBezTo>
                  <a:pt x="6102470" y="1509346"/>
                  <a:pt x="6108131" y="1494417"/>
                  <a:pt x="6120055" y="1485900"/>
                </a:cubicBezTo>
                <a:cubicBezTo>
                  <a:pt x="6129888" y="1478876"/>
                  <a:pt x="6144117" y="1481867"/>
                  <a:pt x="6155224" y="1477107"/>
                </a:cubicBezTo>
                <a:cubicBezTo>
                  <a:pt x="6164937" y="1472944"/>
                  <a:pt x="6172809" y="1465384"/>
                  <a:pt x="6181601" y="1459523"/>
                </a:cubicBezTo>
                <a:cubicBezTo>
                  <a:pt x="6187463" y="1450731"/>
                  <a:pt x="6194460" y="1442598"/>
                  <a:pt x="6199186" y="1433146"/>
                </a:cubicBezTo>
                <a:cubicBezTo>
                  <a:pt x="6203331" y="1424857"/>
                  <a:pt x="6202188" y="1414006"/>
                  <a:pt x="6207978" y="1406769"/>
                </a:cubicBezTo>
                <a:cubicBezTo>
                  <a:pt x="6236793" y="1370749"/>
                  <a:pt x="6225563" y="1427284"/>
                  <a:pt x="6234355" y="14155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440" t="17673" r="440" b="6666"/>
          <a:stretch/>
        </p:blipFill>
        <p:spPr>
          <a:xfrm>
            <a:off x="809706" y="4301726"/>
            <a:ext cx="3051609" cy="2308868"/>
          </a:xfrm>
          <a:prstGeom prst="rect">
            <a:avLst/>
          </a:prstGeom>
        </p:spPr>
      </p:pic>
    </p:spTree>
    <p:extLst>
      <p:ext uri="{BB962C8B-B14F-4D97-AF65-F5344CB8AC3E}">
        <p14:creationId xmlns:p14="http://schemas.microsoft.com/office/powerpoint/2010/main" val="97960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pic>
        <p:nvPicPr>
          <p:cNvPr id="13" name="Content Placeholder 1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612007" y="1254538"/>
            <a:ext cx="7333970" cy="5210402"/>
          </a:xfrm>
        </p:spPr>
      </p:pic>
      <p:sp>
        <p:nvSpPr>
          <p:cNvPr id="14" name="TextBox 13"/>
          <p:cNvSpPr txBox="1"/>
          <p:nvPr/>
        </p:nvSpPr>
        <p:spPr>
          <a:xfrm>
            <a:off x="521207" y="1600200"/>
            <a:ext cx="3180355"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Objects of the same color are considered to belong to the same group.</a:t>
            </a:r>
          </a:p>
        </p:txBody>
      </p:sp>
      <p:sp>
        <p:nvSpPr>
          <p:cNvPr id="15" name="TextBox 14"/>
          <p:cNvSpPr txBox="1"/>
          <p:nvPr/>
        </p:nvSpPr>
        <p:spPr>
          <a:xfrm>
            <a:off x="521207" y="2914471"/>
            <a:ext cx="4084644"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For example, in the same image as </a:t>
            </a:r>
            <a:r>
              <a:rPr lang="en-US" dirty="0"/>
              <a:t/>
            </a:r>
            <a:br>
              <a:rPr lang="en-US" dirty="0"/>
            </a:br>
            <a:r>
              <a:rPr lang="en-US" dirty="0" smtClean="0"/>
              <a:t>before, if I change the colors a bit,</a:t>
            </a:r>
            <a:br>
              <a:rPr lang="en-US" dirty="0" smtClean="0"/>
            </a:br>
            <a:r>
              <a:rPr lang="en-US" dirty="0" smtClean="0"/>
              <a:t>your perceptions of the groups also</a:t>
            </a:r>
            <a:br>
              <a:rPr lang="en-US" dirty="0" smtClean="0"/>
            </a:br>
            <a:r>
              <a:rPr lang="en-US" dirty="0" smtClean="0"/>
              <a:t>changes.</a:t>
            </a:r>
          </a:p>
        </p:txBody>
      </p:sp>
      <p:sp>
        <p:nvSpPr>
          <p:cNvPr id="16" name="Freeform 15"/>
          <p:cNvSpPr/>
          <p:nvPr/>
        </p:nvSpPr>
        <p:spPr>
          <a:xfrm>
            <a:off x="8255977" y="1371505"/>
            <a:ext cx="3244361" cy="2743295"/>
          </a:xfrm>
          <a:custGeom>
            <a:avLst/>
            <a:gdLst>
              <a:gd name="connsiteX0" fmla="*/ 720969 w 3244361"/>
              <a:gd name="connsiteY0" fmla="*/ 61641 h 2743295"/>
              <a:gd name="connsiteX1" fmla="*/ 641838 w 3244361"/>
              <a:gd name="connsiteY1" fmla="*/ 88018 h 2743295"/>
              <a:gd name="connsiteX2" fmla="*/ 589085 w 3244361"/>
              <a:gd name="connsiteY2" fmla="*/ 105603 h 2743295"/>
              <a:gd name="connsiteX3" fmla="*/ 536331 w 3244361"/>
              <a:gd name="connsiteY3" fmla="*/ 131980 h 2743295"/>
              <a:gd name="connsiteX4" fmla="*/ 483577 w 3244361"/>
              <a:gd name="connsiteY4" fmla="*/ 175941 h 2743295"/>
              <a:gd name="connsiteX5" fmla="*/ 448408 w 3244361"/>
              <a:gd name="connsiteY5" fmla="*/ 193526 h 2743295"/>
              <a:gd name="connsiteX6" fmla="*/ 413238 w 3244361"/>
              <a:gd name="connsiteY6" fmla="*/ 246280 h 2743295"/>
              <a:gd name="connsiteX7" fmla="*/ 351692 w 3244361"/>
              <a:gd name="connsiteY7" fmla="*/ 281449 h 2743295"/>
              <a:gd name="connsiteX8" fmla="*/ 342900 w 3244361"/>
              <a:gd name="connsiteY8" fmla="*/ 307826 h 2743295"/>
              <a:gd name="connsiteX9" fmla="*/ 290146 w 3244361"/>
              <a:gd name="connsiteY9" fmla="*/ 334203 h 2743295"/>
              <a:gd name="connsiteX10" fmla="*/ 228600 w 3244361"/>
              <a:gd name="connsiteY10" fmla="*/ 395749 h 2743295"/>
              <a:gd name="connsiteX11" fmla="*/ 202223 w 3244361"/>
              <a:gd name="connsiteY11" fmla="*/ 457295 h 2743295"/>
              <a:gd name="connsiteX12" fmla="*/ 175846 w 3244361"/>
              <a:gd name="connsiteY12" fmla="*/ 492464 h 2743295"/>
              <a:gd name="connsiteX13" fmla="*/ 158261 w 3244361"/>
              <a:gd name="connsiteY13" fmla="*/ 527633 h 2743295"/>
              <a:gd name="connsiteX14" fmla="*/ 140677 w 3244361"/>
              <a:gd name="connsiteY14" fmla="*/ 554010 h 2743295"/>
              <a:gd name="connsiteX15" fmla="*/ 131885 w 3244361"/>
              <a:gd name="connsiteY15" fmla="*/ 580387 h 2743295"/>
              <a:gd name="connsiteX16" fmla="*/ 114300 w 3244361"/>
              <a:gd name="connsiteY16" fmla="*/ 668310 h 2743295"/>
              <a:gd name="connsiteX17" fmla="*/ 87923 w 3244361"/>
              <a:gd name="connsiteY17" fmla="*/ 756233 h 2743295"/>
              <a:gd name="connsiteX18" fmla="*/ 79131 w 3244361"/>
              <a:gd name="connsiteY18" fmla="*/ 791403 h 2743295"/>
              <a:gd name="connsiteX19" fmla="*/ 70338 w 3244361"/>
              <a:gd name="connsiteY19" fmla="*/ 817780 h 2743295"/>
              <a:gd name="connsiteX20" fmla="*/ 61546 w 3244361"/>
              <a:gd name="connsiteY20" fmla="*/ 870533 h 2743295"/>
              <a:gd name="connsiteX21" fmla="*/ 52754 w 3244361"/>
              <a:gd name="connsiteY21" fmla="*/ 905703 h 2743295"/>
              <a:gd name="connsiteX22" fmla="*/ 35169 w 3244361"/>
              <a:gd name="connsiteY22" fmla="*/ 1037587 h 2743295"/>
              <a:gd name="connsiteX23" fmla="*/ 26377 w 3244361"/>
              <a:gd name="connsiteY23" fmla="*/ 1063964 h 2743295"/>
              <a:gd name="connsiteX24" fmla="*/ 0 w 3244361"/>
              <a:gd name="connsiteY24" fmla="*/ 1231018 h 2743295"/>
              <a:gd name="connsiteX25" fmla="*/ 26377 w 3244361"/>
              <a:gd name="connsiteY25" fmla="*/ 1494787 h 2743295"/>
              <a:gd name="connsiteX26" fmla="*/ 35169 w 3244361"/>
              <a:gd name="connsiteY26" fmla="*/ 1521164 h 2743295"/>
              <a:gd name="connsiteX27" fmla="*/ 43961 w 3244361"/>
              <a:gd name="connsiteY27" fmla="*/ 1565126 h 2743295"/>
              <a:gd name="connsiteX28" fmla="*/ 61546 w 3244361"/>
              <a:gd name="connsiteY28" fmla="*/ 1617880 h 2743295"/>
              <a:gd name="connsiteX29" fmla="*/ 70338 w 3244361"/>
              <a:gd name="connsiteY29" fmla="*/ 1644257 h 2743295"/>
              <a:gd name="connsiteX30" fmla="*/ 96715 w 3244361"/>
              <a:gd name="connsiteY30" fmla="*/ 1661841 h 2743295"/>
              <a:gd name="connsiteX31" fmla="*/ 105508 w 3244361"/>
              <a:gd name="connsiteY31" fmla="*/ 1688218 h 2743295"/>
              <a:gd name="connsiteX32" fmla="*/ 140677 w 3244361"/>
              <a:gd name="connsiteY32" fmla="*/ 1740972 h 2743295"/>
              <a:gd name="connsiteX33" fmla="*/ 175846 w 3244361"/>
              <a:gd name="connsiteY33" fmla="*/ 1784933 h 2743295"/>
              <a:gd name="connsiteX34" fmla="*/ 237392 w 3244361"/>
              <a:gd name="connsiteY34" fmla="*/ 1855272 h 2743295"/>
              <a:gd name="connsiteX35" fmla="*/ 281354 w 3244361"/>
              <a:gd name="connsiteY35" fmla="*/ 1925610 h 2743295"/>
              <a:gd name="connsiteX36" fmla="*/ 325315 w 3244361"/>
              <a:gd name="connsiteY36" fmla="*/ 2004741 h 2743295"/>
              <a:gd name="connsiteX37" fmla="*/ 342900 w 3244361"/>
              <a:gd name="connsiteY37" fmla="*/ 2031118 h 2743295"/>
              <a:gd name="connsiteX38" fmla="*/ 360485 w 3244361"/>
              <a:gd name="connsiteY38" fmla="*/ 2057495 h 2743295"/>
              <a:gd name="connsiteX39" fmla="*/ 386861 w 3244361"/>
              <a:gd name="connsiteY39" fmla="*/ 2066287 h 2743295"/>
              <a:gd name="connsiteX40" fmla="*/ 422031 w 3244361"/>
              <a:gd name="connsiteY40" fmla="*/ 2110249 h 2743295"/>
              <a:gd name="connsiteX41" fmla="*/ 465992 w 3244361"/>
              <a:gd name="connsiteY41" fmla="*/ 2163003 h 2743295"/>
              <a:gd name="connsiteX42" fmla="*/ 483577 w 3244361"/>
              <a:gd name="connsiteY42" fmla="*/ 2198172 h 2743295"/>
              <a:gd name="connsiteX43" fmla="*/ 509954 w 3244361"/>
              <a:gd name="connsiteY43" fmla="*/ 2215757 h 2743295"/>
              <a:gd name="connsiteX44" fmla="*/ 536331 w 3244361"/>
              <a:gd name="connsiteY44" fmla="*/ 2242133 h 2743295"/>
              <a:gd name="connsiteX45" fmla="*/ 597877 w 3244361"/>
              <a:gd name="connsiteY45" fmla="*/ 2294887 h 2743295"/>
              <a:gd name="connsiteX46" fmla="*/ 633046 w 3244361"/>
              <a:gd name="connsiteY46" fmla="*/ 2347641 h 2743295"/>
              <a:gd name="connsiteX47" fmla="*/ 650631 w 3244361"/>
              <a:gd name="connsiteY47" fmla="*/ 2374018 h 2743295"/>
              <a:gd name="connsiteX48" fmla="*/ 677008 w 3244361"/>
              <a:gd name="connsiteY48" fmla="*/ 2382810 h 2743295"/>
              <a:gd name="connsiteX49" fmla="*/ 694592 w 3244361"/>
              <a:gd name="connsiteY49" fmla="*/ 2417980 h 2743295"/>
              <a:gd name="connsiteX50" fmla="*/ 720969 w 3244361"/>
              <a:gd name="connsiteY50" fmla="*/ 2426772 h 2743295"/>
              <a:gd name="connsiteX51" fmla="*/ 756138 w 3244361"/>
              <a:gd name="connsiteY51" fmla="*/ 2461941 h 2743295"/>
              <a:gd name="connsiteX52" fmla="*/ 764931 w 3244361"/>
              <a:gd name="connsiteY52" fmla="*/ 2488318 h 2743295"/>
              <a:gd name="connsiteX53" fmla="*/ 791308 w 3244361"/>
              <a:gd name="connsiteY53" fmla="*/ 2497110 h 2743295"/>
              <a:gd name="connsiteX54" fmla="*/ 844061 w 3244361"/>
              <a:gd name="connsiteY54" fmla="*/ 2532280 h 2743295"/>
              <a:gd name="connsiteX55" fmla="*/ 870438 w 3244361"/>
              <a:gd name="connsiteY55" fmla="*/ 2558657 h 2743295"/>
              <a:gd name="connsiteX56" fmla="*/ 923192 w 3244361"/>
              <a:gd name="connsiteY56" fmla="*/ 2576241 h 2743295"/>
              <a:gd name="connsiteX57" fmla="*/ 1002323 w 3244361"/>
              <a:gd name="connsiteY57" fmla="*/ 2611410 h 2743295"/>
              <a:gd name="connsiteX58" fmla="*/ 1037492 w 3244361"/>
              <a:gd name="connsiteY58" fmla="*/ 2628995 h 2743295"/>
              <a:gd name="connsiteX59" fmla="*/ 1125415 w 3244361"/>
              <a:gd name="connsiteY59" fmla="*/ 2655372 h 2743295"/>
              <a:gd name="connsiteX60" fmla="*/ 1151792 w 3244361"/>
              <a:gd name="connsiteY60" fmla="*/ 2664164 h 2743295"/>
              <a:gd name="connsiteX61" fmla="*/ 1239715 w 3244361"/>
              <a:gd name="connsiteY61" fmla="*/ 2690541 h 2743295"/>
              <a:gd name="connsiteX62" fmla="*/ 1292469 w 3244361"/>
              <a:gd name="connsiteY62" fmla="*/ 2708126 h 2743295"/>
              <a:gd name="connsiteX63" fmla="*/ 1397977 w 3244361"/>
              <a:gd name="connsiteY63" fmla="*/ 2725710 h 2743295"/>
              <a:gd name="connsiteX64" fmla="*/ 1441938 w 3244361"/>
              <a:gd name="connsiteY64" fmla="*/ 2734503 h 2743295"/>
              <a:gd name="connsiteX65" fmla="*/ 1573823 w 3244361"/>
              <a:gd name="connsiteY65" fmla="*/ 2743295 h 2743295"/>
              <a:gd name="connsiteX66" fmla="*/ 2022231 w 3244361"/>
              <a:gd name="connsiteY66" fmla="*/ 2734503 h 2743295"/>
              <a:gd name="connsiteX67" fmla="*/ 2215661 w 3244361"/>
              <a:gd name="connsiteY67" fmla="*/ 2699333 h 2743295"/>
              <a:gd name="connsiteX68" fmla="*/ 2303585 w 3244361"/>
              <a:gd name="connsiteY68" fmla="*/ 2690541 h 2743295"/>
              <a:gd name="connsiteX69" fmla="*/ 2373923 w 3244361"/>
              <a:gd name="connsiteY69" fmla="*/ 2681749 h 2743295"/>
              <a:gd name="connsiteX70" fmla="*/ 2435469 w 3244361"/>
              <a:gd name="connsiteY70" fmla="*/ 2672957 h 2743295"/>
              <a:gd name="connsiteX71" fmla="*/ 2470638 w 3244361"/>
              <a:gd name="connsiteY71" fmla="*/ 2664164 h 2743295"/>
              <a:gd name="connsiteX72" fmla="*/ 2523392 w 3244361"/>
              <a:gd name="connsiteY72" fmla="*/ 2655372 h 2743295"/>
              <a:gd name="connsiteX73" fmla="*/ 2567354 w 3244361"/>
              <a:gd name="connsiteY73" fmla="*/ 2637787 h 2743295"/>
              <a:gd name="connsiteX74" fmla="*/ 2637692 w 3244361"/>
              <a:gd name="connsiteY74" fmla="*/ 2602618 h 2743295"/>
              <a:gd name="connsiteX75" fmla="*/ 2672861 w 3244361"/>
              <a:gd name="connsiteY75" fmla="*/ 2585033 h 2743295"/>
              <a:gd name="connsiteX76" fmla="*/ 2716823 w 3244361"/>
              <a:gd name="connsiteY76" fmla="*/ 2567449 h 2743295"/>
              <a:gd name="connsiteX77" fmla="*/ 2725615 w 3244361"/>
              <a:gd name="connsiteY77" fmla="*/ 2541072 h 2743295"/>
              <a:gd name="connsiteX78" fmla="*/ 2778369 w 3244361"/>
              <a:gd name="connsiteY78" fmla="*/ 2505903 h 2743295"/>
              <a:gd name="connsiteX79" fmla="*/ 2831123 w 3244361"/>
              <a:gd name="connsiteY79" fmla="*/ 2461941 h 2743295"/>
              <a:gd name="connsiteX80" fmla="*/ 2883877 w 3244361"/>
              <a:gd name="connsiteY80" fmla="*/ 2409187 h 2743295"/>
              <a:gd name="connsiteX81" fmla="*/ 2910254 w 3244361"/>
              <a:gd name="connsiteY81" fmla="*/ 2382810 h 2743295"/>
              <a:gd name="connsiteX82" fmla="*/ 2945423 w 3244361"/>
              <a:gd name="connsiteY82" fmla="*/ 2365226 h 2743295"/>
              <a:gd name="connsiteX83" fmla="*/ 2998177 w 3244361"/>
              <a:gd name="connsiteY83" fmla="*/ 2286095 h 2743295"/>
              <a:gd name="connsiteX84" fmla="*/ 3033346 w 3244361"/>
              <a:gd name="connsiteY84" fmla="*/ 2215757 h 2743295"/>
              <a:gd name="connsiteX85" fmla="*/ 3042138 w 3244361"/>
              <a:gd name="connsiteY85" fmla="*/ 2189380 h 2743295"/>
              <a:gd name="connsiteX86" fmla="*/ 3068515 w 3244361"/>
              <a:gd name="connsiteY86" fmla="*/ 2171795 h 2743295"/>
              <a:gd name="connsiteX87" fmla="*/ 3086100 w 3244361"/>
              <a:gd name="connsiteY87" fmla="*/ 2119041 h 2743295"/>
              <a:gd name="connsiteX88" fmla="*/ 3103685 w 3244361"/>
              <a:gd name="connsiteY88" fmla="*/ 2083872 h 2743295"/>
              <a:gd name="connsiteX89" fmla="*/ 3121269 w 3244361"/>
              <a:gd name="connsiteY89" fmla="*/ 2031118 h 2743295"/>
              <a:gd name="connsiteX90" fmla="*/ 3156438 w 3244361"/>
              <a:gd name="connsiteY90" fmla="*/ 1969572 h 2743295"/>
              <a:gd name="connsiteX91" fmla="*/ 3182815 w 3244361"/>
              <a:gd name="connsiteY91" fmla="*/ 1890441 h 2743295"/>
              <a:gd name="connsiteX92" fmla="*/ 3200400 w 3244361"/>
              <a:gd name="connsiteY92" fmla="*/ 1855272 h 2743295"/>
              <a:gd name="connsiteX93" fmla="*/ 3226777 w 3244361"/>
              <a:gd name="connsiteY93" fmla="*/ 1784933 h 2743295"/>
              <a:gd name="connsiteX94" fmla="*/ 3235569 w 3244361"/>
              <a:gd name="connsiteY94" fmla="*/ 1705803 h 2743295"/>
              <a:gd name="connsiteX95" fmla="*/ 3244361 w 3244361"/>
              <a:gd name="connsiteY95" fmla="*/ 1661841 h 2743295"/>
              <a:gd name="connsiteX96" fmla="*/ 3235569 w 3244361"/>
              <a:gd name="connsiteY96" fmla="*/ 1239810 h 2743295"/>
              <a:gd name="connsiteX97" fmla="*/ 3226777 w 3244361"/>
              <a:gd name="connsiteY97" fmla="*/ 1134303 h 2743295"/>
              <a:gd name="connsiteX98" fmla="*/ 3209192 w 3244361"/>
              <a:gd name="connsiteY98" fmla="*/ 1090341 h 2743295"/>
              <a:gd name="connsiteX99" fmla="*/ 3191608 w 3244361"/>
              <a:gd name="connsiteY99" fmla="*/ 1028795 h 2743295"/>
              <a:gd name="connsiteX100" fmla="*/ 3174023 w 3244361"/>
              <a:gd name="connsiteY100" fmla="*/ 984833 h 2743295"/>
              <a:gd name="connsiteX101" fmla="*/ 3165231 w 3244361"/>
              <a:gd name="connsiteY101" fmla="*/ 949664 h 2743295"/>
              <a:gd name="connsiteX102" fmla="*/ 3112477 w 3244361"/>
              <a:gd name="connsiteY102" fmla="*/ 879326 h 2743295"/>
              <a:gd name="connsiteX103" fmla="*/ 3050931 w 3244361"/>
              <a:gd name="connsiteY103" fmla="*/ 791403 h 2743295"/>
              <a:gd name="connsiteX104" fmla="*/ 3024554 w 3244361"/>
              <a:gd name="connsiteY104" fmla="*/ 765026 h 2743295"/>
              <a:gd name="connsiteX105" fmla="*/ 2989385 w 3244361"/>
              <a:gd name="connsiteY105" fmla="*/ 721064 h 2743295"/>
              <a:gd name="connsiteX106" fmla="*/ 2963008 w 3244361"/>
              <a:gd name="connsiteY106" fmla="*/ 694687 h 2743295"/>
              <a:gd name="connsiteX107" fmla="*/ 2910254 w 3244361"/>
              <a:gd name="connsiteY107" fmla="*/ 624349 h 2743295"/>
              <a:gd name="connsiteX108" fmla="*/ 2839915 w 3244361"/>
              <a:gd name="connsiteY108" fmla="*/ 562803 h 2743295"/>
              <a:gd name="connsiteX109" fmla="*/ 2751992 w 3244361"/>
              <a:gd name="connsiteY109" fmla="*/ 483672 h 2743295"/>
              <a:gd name="connsiteX110" fmla="*/ 2690446 w 3244361"/>
              <a:gd name="connsiteY110" fmla="*/ 448503 h 2743295"/>
              <a:gd name="connsiteX111" fmla="*/ 2620108 w 3244361"/>
              <a:gd name="connsiteY111" fmla="*/ 413333 h 2743295"/>
              <a:gd name="connsiteX112" fmla="*/ 2584938 w 3244361"/>
              <a:gd name="connsiteY112" fmla="*/ 395749 h 2743295"/>
              <a:gd name="connsiteX113" fmla="*/ 2540977 w 3244361"/>
              <a:gd name="connsiteY113" fmla="*/ 360580 h 2743295"/>
              <a:gd name="connsiteX114" fmla="*/ 2497015 w 3244361"/>
              <a:gd name="connsiteY114" fmla="*/ 342995 h 2743295"/>
              <a:gd name="connsiteX115" fmla="*/ 2444261 w 3244361"/>
              <a:gd name="connsiteY115" fmla="*/ 316618 h 2743295"/>
              <a:gd name="connsiteX116" fmla="*/ 2400300 w 3244361"/>
              <a:gd name="connsiteY116" fmla="*/ 299033 h 2743295"/>
              <a:gd name="connsiteX117" fmla="*/ 2338754 w 3244361"/>
              <a:gd name="connsiteY117" fmla="*/ 272657 h 2743295"/>
              <a:gd name="connsiteX118" fmla="*/ 2206869 w 3244361"/>
              <a:gd name="connsiteY118" fmla="*/ 211110 h 2743295"/>
              <a:gd name="connsiteX119" fmla="*/ 2136531 w 3244361"/>
              <a:gd name="connsiteY119" fmla="*/ 193526 h 2743295"/>
              <a:gd name="connsiteX120" fmla="*/ 2101361 w 3244361"/>
              <a:gd name="connsiteY120" fmla="*/ 175941 h 2743295"/>
              <a:gd name="connsiteX121" fmla="*/ 2074985 w 3244361"/>
              <a:gd name="connsiteY121" fmla="*/ 158357 h 2743295"/>
              <a:gd name="connsiteX122" fmla="*/ 2039815 w 3244361"/>
              <a:gd name="connsiteY122" fmla="*/ 149564 h 2743295"/>
              <a:gd name="connsiteX123" fmla="*/ 1960685 w 3244361"/>
              <a:gd name="connsiteY123" fmla="*/ 123187 h 2743295"/>
              <a:gd name="connsiteX124" fmla="*/ 1916723 w 3244361"/>
              <a:gd name="connsiteY124" fmla="*/ 114395 h 2743295"/>
              <a:gd name="connsiteX125" fmla="*/ 1881554 w 3244361"/>
              <a:gd name="connsiteY125" fmla="*/ 105603 h 2743295"/>
              <a:gd name="connsiteX126" fmla="*/ 1820008 w 3244361"/>
              <a:gd name="connsiteY126" fmla="*/ 96810 h 2743295"/>
              <a:gd name="connsiteX127" fmla="*/ 1723292 w 3244361"/>
              <a:gd name="connsiteY127" fmla="*/ 70433 h 2743295"/>
              <a:gd name="connsiteX128" fmla="*/ 1529861 w 3244361"/>
              <a:gd name="connsiteY128" fmla="*/ 44057 h 2743295"/>
              <a:gd name="connsiteX129" fmla="*/ 1274885 w 3244361"/>
              <a:gd name="connsiteY129" fmla="*/ 26472 h 2743295"/>
              <a:gd name="connsiteX130" fmla="*/ 1063869 w 3244361"/>
              <a:gd name="connsiteY130" fmla="*/ 95 h 2743295"/>
              <a:gd name="connsiteX131" fmla="*/ 764931 w 3244361"/>
              <a:gd name="connsiteY131" fmla="*/ 26472 h 2743295"/>
              <a:gd name="connsiteX132" fmla="*/ 738554 w 3244361"/>
              <a:gd name="connsiteY132" fmla="*/ 35264 h 2743295"/>
              <a:gd name="connsiteX133" fmla="*/ 720969 w 3244361"/>
              <a:gd name="connsiteY133" fmla="*/ 61641 h 2743295"/>
              <a:gd name="connsiteX134" fmla="*/ 720969 w 3244361"/>
              <a:gd name="connsiteY134" fmla="*/ 61641 h 274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244361" h="2743295">
                <a:moveTo>
                  <a:pt x="720969" y="61641"/>
                </a:moveTo>
                <a:cubicBezTo>
                  <a:pt x="707780" y="66037"/>
                  <a:pt x="716013" y="55050"/>
                  <a:pt x="641838" y="88018"/>
                </a:cubicBezTo>
                <a:cubicBezTo>
                  <a:pt x="624900" y="95546"/>
                  <a:pt x="604508" y="95322"/>
                  <a:pt x="589085" y="105603"/>
                </a:cubicBezTo>
                <a:cubicBezTo>
                  <a:pt x="513493" y="155996"/>
                  <a:pt x="609134" y="95578"/>
                  <a:pt x="536331" y="131980"/>
                </a:cubicBezTo>
                <a:cubicBezTo>
                  <a:pt x="489813" y="155239"/>
                  <a:pt x="528951" y="143530"/>
                  <a:pt x="483577" y="175941"/>
                </a:cubicBezTo>
                <a:cubicBezTo>
                  <a:pt x="472912" y="183559"/>
                  <a:pt x="460131" y="187664"/>
                  <a:pt x="448408" y="193526"/>
                </a:cubicBezTo>
                <a:cubicBezTo>
                  <a:pt x="436685" y="211111"/>
                  <a:pt x="432141" y="236829"/>
                  <a:pt x="413238" y="246280"/>
                </a:cubicBezTo>
                <a:cubicBezTo>
                  <a:pt x="368617" y="268590"/>
                  <a:pt x="388974" y="256594"/>
                  <a:pt x="351692" y="281449"/>
                </a:cubicBezTo>
                <a:cubicBezTo>
                  <a:pt x="348761" y="290241"/>
                  <a:pt x="348690" y="300589"/>
                  <a:pt x="342900" y="307826"/>
                </a:cubicBezTo>
                <a:cubicBezTo>
                  <a:pt x="330506" y="323319"/>
                  <a:pt x="307520" y="328411"/>
                  <a:pt x="290146" y="334203"/>
                </a:cubicBezTo>
                <a:cubicBezTo>
                  <a:pt x="249836" y="394668"/>
                  <a:pt x="275027" y="380274"/>
                  <a:pt x="228600" y="395749"/>
                </a:cubicBezTo>
                <a:cubicBezTo>
                  <a:pt x="220053" y="421392"/>
                  <a:pt x="217745" y="432460"/>
                  <a:pt x="202223" y="457295"/>
                </a:cubicBezTo>
                <a:cubicBezTo>
                  <a:pt x="194456" y="469721"/>
                  <a:pt x="183613" y="480038"/>
                  <a:pt x="175846" y="492464"/>
                </a:cubicBezTo>
                <a:cubicBezTo>
                  <a:pt x="168899" y="503578"/>
                  <a:pt x="164764" y="516253"/>
                  <a:pt x="158261" y="527633"/>
                </a:cubicBezTo>
                <a:cubicBezTo>
                  <a:pt x="153018" y="536808"/>
                  <a:pt x="145403" y="544559"/>
                  <a:pt x="140677" y="554010"/>
                </a:cubicBezTo>
                <a:cubicBezTo>
                  <a:pt x="136532" y="562300"/>
                  <a:pt x="133969" y="571356"/>
                  <a:pt x="131885" y="580387"/>
                </a:cubicBezTo>
                <a:cubicBezTo>
                  <a:pt x="125164" y="609510"/>
                  <a:pt x="120162" y="639002"/>
                  <a:pt x="114300" y="668310"/>
                </a:cubicBezTo>
                <a:cubicBezTo>
                  <a:pt x="96934" y="755140"/>
                  <a:pt x="116845" y="669468"/>
                  <a:pt x="87923" y="756233"/>
                </a:cubicBezTo>
                <a:cubicBezTo>
                  <a:pt x="84102" y="767697"/>
                  <a:pt x="82451" y="779784"/>
                  <a:pt x="79131" y="791403"/>
                </a:cubicBezTo>
                <a:cubicBezTo>
                  <a:pt x="76585" y="800314"/>
                  <a:pt x="73269" y="808988"/>
                  <a:pt x="70338" y="817780"/>
                </a:cubicBezTo>
                <a:cubicBezTo>
                  <a:pt x="67407" y="835364"/>
                  <a:pt x="65042" y="853052"/>
                  <a:pt x="61546" y="870533"/>
                </a:cubicBezTo>
                <a:cubicBezTo>
                  <a:pt x="59176" y="882382"/>
                  <a:pt x="54592" y="893759"/>
                  <a:pt x="52754" y="905703"/>
                </a:cubicBezTo>
                <a:cubicBezTo>
                  <a:pt x="43232" y="967597"/>
                  <a:pt x="47491" y="982135"/>
                  <a:pt x="35169" y="1037587"/>
                </a:cubicBezTo>
                <a:cubicBezTo>
                  <a:pt x="33159" y="1046634"/>
                  <a:pt x="28319" y="1054902"/>
                  <a:pt x="26377" y="1063964"/>
                </a:cubicBezTo>
                <a:cubicBezTo>
                  <a:pt x="10017" y="1140310"/>
                  <a:pt x="8925" y="1159618"/>
                  <a:pt x="0" y="1231018"/>
                </a:cubicBezTo>
                <a:cubicBezTo>
                  <a:pt x="2914" y="1265985"/>
                  <a:pt x="10061" y="1421363"/>
                  <a:pt x="26377" y="1494787"/>
                </a:cubicBezTo>
                <a:cubicBezTo>
                  <a:pt x="28387" y="1503834"/>
                  <a:pt x="32921" y="1512173"/>
                  <a:pt x="35169" y="1521164"/>
                </a:cubicBezTo>
                <a:cubicBezTo>
                  <a:pt x="38793" y="1535662"/>
                  <a:pt x="40029" y="1550708"/>
                  <a:pt x="43961" y="1565126"/>
                </a:cubicBezTo>
                <a:cubicBezTo>
                  <a:pt x="48838" y="1583009"/>
                  <a:pt x="55684" y="1600295"/>
                  <a:pt x="61546" y="1617880"/>
                </a:cubicBezTo>
                <a:cubicBezTo>
                  <a:pt x="64477" y="1626672"/>
                  <a:pt x="62627" y="1639116"/>
                  <a:pt x="70338" y="1644257"/>
                </a:cubicBezTo>
                <a:lnTo>
                  <a:pt x="96715" y="1661841"/>
                </a:lnTo>
                <a:cubicBezTo>
                  <a:pt x="99646" y="1670633"/>
                  <a:pt x="101007" y="1680116"/>
                  <a:pt x="105508" y="1688218"/>
                </a:cubicBezTo>
                <a:cubicBezTo>
                  <a:pt x="115772" y="1706692"/>
                  <a:pt x="140677" y="1740972"/>
                  <a:pt x="140677" y="1740972"/>
                </a:cubicBezTo>
                <a:cubicBezTo>
                  <a:pt x="160476" y="1800372"/>
                  <a:pt x="133017" y="1735986"/>
                  <a:pt x="175846" y="1784933"/>
                </a:cubicBezTo>
                <a:cubicBezTo>
                  <a:pt x="247652" y="1866997"/>
                  <a:pt x="178043" y="1815705"/>
                  <a:pt x="237392" y="1855272"/>
                </a:cubicBezTo>
                <a:cubicBezTo>
                  <a:pt x="258319" y="1918051"/>
                  <a:pt x="239554" y="1897744"/>
                  <a:pt x="281354" y="1925610"/>
                </a:cubicBezTo>
                <a:cubicBezTo>
                  <a:pt x="296829" y="1972036"/>
                  <a:pt x="285006" y="1944277"/>
                  <a:pt x="325315" y="2004741"/>
                </a:cubicBezTo>
                <a:lnTo>
                  <a:pt x="342900" y="2031118"/>
                </a:lnTo>
                <a:cubicBezTo>
                  <a:pt x="348762" y="2039910"/>
                  <a:pt x="350460" y="2054153"/>
                  <a:pt x="360485" y="2057495"/>
                </a:cubicBezTo>
                <a:lnTo>
                  <a:pt x="386861" y="2066287"/>
                </a:lnTo>
                <a:cubicBezTo>
                  <a:pt x="407856" y="2129266"/>
                  <a:pt x="377841" y="2057220"/>
                  <a:pt x="422031" y="2110249"/>
                </a:cubicBezTo>
                <a:cubicBezTo>
                  <a:pt x="477806" y="2177181"/>
                  <a:pt x="401728" y="2120160"/>
                  <a:pt x="465992" y="2163003"/>
                </a:cubicBezTo>
                <a:cubicBezTo>
                  <a:pt x="471854" y="2174726"/>
                  <a:pt x="475186" y="2188103"/>
                  <a:pt x="483577" y="2198172"/>
                </a:cubicBezTo>
                <a:cubicBezTo>
                  <a:pt x="490342" y="2206290"/>
                  <a:pt x="501836" y="2208992"/>
                  <a:pt x="509954" y="2215757"/>
                </a:cubicBezTo>
                <a:cubicBezTo>
                  <a:pt x="519506" y="2223717"/>
                  <a:pt x="528239" y="2232692"/>
                  <a:pt x="536331" y="2242133"/>
                </a:cubicBezTo>
                <a:cubicBezTo>
                  <a:pt x="579134" y="2292069"/>
                  <a:pt x="541943" y="2266921"/>
                  <a:pt x="597877" y="2294887"/>
                </a:cubicBezTo>
                <a:lnTo>
                  <a:pt x="633046" y="2347641"/>
                </a:lnTo>
                <a:cubicBezTo>
                  <a:pt x="638908" y="2356433"/>
                  <a:pt x="640606" y="2370676"/>
                  <a:pt x="650631" y="2374018"/>
                </a:cubicBezTo>
                <a:lnTo>
                  <a:pt x="677008" y="2382810"/>
                </a:lnTo>
                <a:cubicBezTo>
                  <a:pt x="682869" y="2394533"/>
                  <a:pt x="685324" y="2408712"/>
                  <a:pt x="694592" y="2417980"/>
                </a:cubicBezTo>
                <a:cubicBezTo>
                  <a:pt x="701145" y="2424533"/>
                  <a:pt x="714416" y="2420219"/>
                  <a:pt x="720969" y="2426772"/>
                </a:cubicBezTo>
                <a:cubicBezTo>
                  <a:pt x="767861" y="2473664"/>
                  <a:pt x="685799" y="2438496"/>
                  <a:pt x="756138" y="2461941"/>
                </a:cubicBezTo>
                <a:cubicBezTo>
                  <a:pt x="759069" y="2470733"/>
                  <a:pt x="758377" y="2481765"/>
                  <a:pt x="764931" y="2488318"/>
                </a:cubicBezTo>
                <a:cubicBezTo>
                  <a:pt x="771484" y="2494871"/>
                  <a:pt x="783206" y="2492609"/>
                  <a:pt x="791308" y="2497110"/>
                </a:cubicBezTo>
                <a:cubicBezTo>
                  <a:pt x="809782" y="2507374"/>
                  <a:pt x="829117" y="2517336"/>
                  <a:pt x="844061" y="2532280"/>
                </a:cubicBezTo>
                <a:cubicBezTo>
                  <a:pt x="852853" y="2541072"/>
                  <a:pt x="859568" y="2552618"/>
                  <a:pt x="870438" y="2558657"/>
                </a:cubicBezTo>
                <a:cubicBezTo>
                  <a:pt x="886641" y="2567659"/>
                  <a:pt x="923192" y="2576241"/>
                  <a:pt x="923192" y="2576241"/>
                </a:cubicBezTo>
                <a:cubicBezTo>
                  <a:pt x="1000788" y="2627972"/>
                  <a:pt x="876754" y="2548624"/>
                  <a:pt x="1002323" y="2611410"/>
                </a:cubicBezTo>
                <a:cubicBezTo>
                  <a:pt x="1014046" y="2617272"/>
                  <a:pt x="1025323" y="2624127"/>
                  <a:pt x="1037492" y="2628995"/>
                </a:cubicBezTo>
                <a:cubicBezTo>
                  <a:pt x="1089727" y="2649889"/>
                  <a:pt x="1080075" y="2642418"/>
                  <a:pt x="1125415" y="2655372"/>
                </a:cubicBezTo>
                <a:cubicBezTo>
                  <a:pt x="1134326" y="2657918"/>
                  <a:pt x="1142881" y="2661618"/>
                  <a:pt x="1151792" y="2664164"/>
                </a:cubicBezTo>
                <a:cubicBezTo>
                  <a:pt x="1244791" y="2690736"/>
                  <a:pt x="1114374" y="2648761"/>
                  <a:pt x="1239715" y="2690541"/>
                </a:cubicBezTo>
                <a:cubicBezTo>
                  <a:pt x="1257300" y="2696403"/>
                  <a:pt x="1274185" y="2705079"/>
                  <a:pt x="1292469" y="2708126"/>
                </a:cubicBezTo>
                <a:cubicBezTo>
                  <a:pt x="1327638" y="2713987"/>
                  <a:pt x="1363015" y="2718717"/>
                  <a:pt x="1397977" y="2725710"/>
                </a:cubicBezTo>
                <a:cubicBezTo>
                  <a:pt x="1412631" y="2728641"/>
                  <a:pt x="1427068" y="2733016"/>
                  <a:pt x="1441938" y="2734503"/>
                </a:cubicBezTo>
                <a:cubicBezTo>
                  <a:pt x="1485779" y="2738887"/>
                  <a:pt x="1529861" y="2740364"/>
                  <a:pt x="1573823" y="2743295"/>
                </a:cubicBezTo>
                <a:cubicBezTo>
                  <a:pt x="1723292" y="2740364"/>
                  <a:pt x="1872902" y="2741614"/>
                  <a:pt x="2022231" y="2734503"/>
                </a:cubicBezTo>
                <a:cubicBezTo>
                  <a:pt x="2071848" y="2732140"/>
                  <a:pt x="2164341" y="2707031"/>
                  <a:pt x="2215661" y="2699333"/>
                </a:cubicBezTo>
                <a:cubicBezTo>
                  <a:pt x="2244789" y="2694964"/>
                  <a:pt x="2274311" y="2693794"/>
                  <a:pt x="2303585" y="2690541"/>
                </a:cubicBezTo>
                <a:cubicBezTo>
                  <a:pt x="2327069" y="2687932"/>
                  <a:pt x="2350502" y="2684872"/>
                  <a:pt x="2373923" y="2681749"/>
                </a:cubicBezTo>
                <a:cubicBezTo>
                  <a:pt x="2394465" y="2679010"/>
                  <a:pt x="2415080" y="2676664"/>
                  <a:pt x="2435469" y="2672957"/>
                </a:cubicBezTo>
                <a:cubicBezTo>
                  <a:pt x="2447358" y="2670795"/>
                  <a:pt x="2458789" y="2666534"/>
                  <a:pt x="2470638" y="2664164"/>
                </a:cubicBezTo>
                <a:cubicBezTo>
                  <a:pt x="2488119" y="2660668"/>
                  <a:pt x="2505807" y="2658303"/>
                  <a:pt x="2523392" y="2655372"/>
                </a:cubicBezTo>
                <a:cubicBezTo>
                  <a:pt x="2538046" y="2649510"/>
                  <a:pt x="2553024" y="2644401"/>
                  <a:pt x="2567354" y="2637787"/>
                </a:cubicBezTo>
                <a:cubicBezTo>
                  <a:pt x="2591155" y="2626802"/>
                  <a:pt x="2614246" y="2614341"/>
                  <a:pt x="2637692" y="2602618"/>
                </a:cubicBezTo>
                <a:cubicBezTo>
                  <a:pt x="2649415" y="2596756"/>
                  <a:pt x="2660692" y="2589901"/>
                  <a:pt x="2672861" y="2585033"/>
                </a:cubicBezTo>
                <a:lnTo>
                  <a:pt x="2716823" y="2567449"/>
                </a:lnTo>
                <a:cubicBezTo>
                  <a:pt x="2719754" y="2558657"/>
                  <a:pt x="2719062" y="2547625"/>
                  <a:pt x="2725615" y="2541072"/>
                </a:cubicBezTo>
                <a:cubicBezTo>
                  <a:pt x="2740559" y="2526128"/>
                  <a:pt x="2778369" y="2505903"/>
                  <a:pt x="2778369" y="2505903"/>
                </a:cubicBezTo>
                <a:cubicBezTo>
                  <a:pt x="2818642" y="2445494"/>
                  <a:pt x="2767379" y="2512937"/>
                  <a:pt x="2831123" y="2461941"/>
                </a:cubicBezTo>
                <a:cubicBezTo>
                  <a:pt x="2850542" y="2446406"/>
                  <a:pt x="2866292" y="2426772"/>
                  <a:pt x="2883877" y="2409187"/>
                </a:cubicBezTo>
                <a:cubicBezTo>
                  <a:pt x="2892669" y="2400395"/>
                  <a:pt x="2899132" y="2388371"/>
                  <a:pt x="2910254" y="2382810"/>
                </a:cubicBezTo>
                <a:lnTo>
                  <a:pt x="2945423" y="2365226"/>
                </a:lnTo>
                <a:cubicBezTo>
                  <a:pt x="2991218" y="2250739"/>
                  <a:pt x="2928683" y="2390337"/>
                  <a:pt x="2998177" y="2286095"/>
                </a:cubicBezTo>
                <a:cubicBezTo>
                  <a:pt x="3012718" y="2264284"/>
                  <a:pt x="3025057" y="2240625"/>
                  <a:pt x="3033346" y="2215757"/>
                </a:cubicBezTo>
                <a:cubicBezTo>
                  <a:pt x="3036277" y="2206965"/>
                  <a:pt x="3036348" y="2196617"/>
                  <a:pt x="3042138" y="2189380"/>
                </a:cubicBezTo>
                <a:cubicBezTo>
                  <a:pt x="3048739" y="2181128"/>
                  <a:pt x="3059723" y="2177657"/>
                  <a:pt x="3068515" y="2171795"/>
                </a:cubicBezTo>
                <a:cubicBezTo>
                  <a:pt x="3074377" y="2154210"/>
                  <a:pt x="3079216" y="2136251"/>
                  <a:pt x="3086100" y="2119041"/>
                </a:cubicBezTo>
                <a:cubicBezTo>
                  <a:pt x="3090968" y="2106872"/>
                  <a:pt x="3098817" y="2096041"/>
                  <a:pt x="3103685" y="2083872"/>
                </a:cubicBezTo>
                <a:cubicBezTo>
                  <a:pt x="3110569" y="2066662"/>
                  <a:pt x="3110987" y="2046541"/>
                  <a:pt x="3121269" y="2031118"/>
                </a:cubicBezTo>
                <a:cubicBezTo>
                  <a:pt x="3136314" y="2008551"/>
                  <a:pt x="3146296" y="1995941"/>
                  <a:pt x="3156438" y="1969572"/>
                </a:cubicBezTo>
                <a:cubicBezTo>
                  <a:pt x="3166419" y="1943621"/>
                  <a:pt x="3170380" y="1915309"/>
                  <a:pt x="3182815" y="1890441"/>
                </a:cubicBezTo>
                <a:cubicBezTo>
                  <a:pt x="3188677" y="1878718"/>
                  <a:pt x="3195077" y="1867249"/>
                  <a:pt x="3200400" y="1855272"/>
                </a:cubicBezTo>
                <a:cubicBezTo>
                  <a:pt x="3214419" y="1823730"/>
                  <a:pt x="3217109" y="1813937"/>
                  <a:pt x="3226777" y="1784933"/>
                </a:cubicBezTo>
                <a:cubicBezTo>
                  <a:pt x="3229708" y="1758556"/>
                  <a:pt x="3231816" y="1732075"/>
                  <a:pt x="3235569" y="1705803"/>
                </a:cubicBezTo>
                <a:cubicBezTo>
                  <a:pt x="3237682" y="1691009"/>
                  <a:pt x="3244361" y="1676785"/>
                  <a:pt x="3244361" y="1661841"/>
                </a:cubicBezTo>
                <a:cubicBezTo>
                  <a:pt x="3244361" y="1521133"/>
                  <a:pt x="3240256" y="1380439"/>
                  <a:pt x="3235569" y="1239810"/>
                </a:cubicBezTo>
                <a:cubicBezTo>
                  <a:pt x="3234393" y="1204539"/>
                  <a:pt x="3232910" y="1169057"/>
                  <a:pt x="3226777" y="1134303"/>
                </a:cubicBezTo>
                <a:cubicBezTo>
                  <a:pt x="3224034" y="1118760"/>
                  <a:pt x="3214183" y="1105314"/>
                  <a:pt x="3209192" y="1090341"/>
                </a:cubicBezTo>
                <a:cubicBezTo>
                  <a:pt x="3181479" y="1007202"/>
                  <a:pt x="3217009" y="1096531"/>
                  <a:pt x="3191608" y="1028795"/>
                </a:cubicBezTo>
                <a:cubicBezTo>
                  <a:pt x="3186066" y="1014017"/>
                  <a:pt x="3179014" y="999806"/>
                  <a:pt x="3174023" y="984833"/>
                </a:cubicBezTo>
                <a:cubicBezTo>
                  <a:pt x="3170202" y="973369"/>
                  <a:pt x="3171320" y="960102"/>
                  <a:pt x="3165231" y="949664"/>
                </a:cubicBezTo>
                <a:cubicBezTo>
                  <a:pt x="3150464" y="924349"/>
                  <a:pt x="3129512" y="903175"/>
                  <a:pt x="3112477" y="879326"/>
                </a:cubicBezTo>
                <a:cubicBezTo>
                  <a:pt x="3090854" y="849054"/>
                  <a:pt x="3074960" y="819437"/>
                  <a:pt x="3050931" y="791403"/>
                </a:cubicBezTo>
                <a:cubicBezTo>
                  <a:pt x="3042839" y="781962"/>
                  <a:pt x="3032742" y="774384"/>
                  <a:pt x="3024554" y="765026"/>
                </a:cubicBezTo>
                <a:cubicBezTo>
                  <a:pt x="3012196" y="750903"/>
                  <a:pt x="3001743" y="735187"/>
                  <a:pt x="2989385" y="721064"/>
                </a:cubicBezTo>
                <a:cubicBezTo>
                  <a:pt x="2981197" y="711706"/>
                  <a:pt x="2970469" y="704634"/>
                  <a:pt x="2963008" y="694687"/>
                </a:cubicBezTo>
                <a:cubicBezTo>
                  <a:pt x="2846080" y="538784"/>
                  <a:pt x="3009946" y="736502"/>
                  <a:pt x="2910254" y="624349"/>
                </a:cubicBezTo>
                <a:cubicBezTo>
                  <a:pt x="2855632" y="562900"/>
                  <a:pt x="2889921" y="579471"/>
                  <a:pt x="2839915" y="562803"/>
                </a:cubicBezTo>
                <a:cubicBezTo>
                  <a:pt x="2806003" y="528891"/>
                  <a:pt x="2789847" y="507762"/>
                  <a:pt x="2751992" y="483672"/>
                </a:cubicBezTo>
                <a:cubicBezTo>
                  <a:pt x="2732058" y="470986"/>
                  <a:pt x="2711295" y="459622"/>
                  <a:pt x="2690446" y="448503"/>
                </a:cubicBezTo>
                <a:cubicBezTo>
                  <a:pt x="2667316" y="436167"/>
                  <a:pt x="2643554" y="425056"/>
                  <a:pt x="2620108" y="413333"/>
                </a:cubicBezTo>
                <a:cubicBezTo>
                  <a:pt x="2608385" y="407471"/>
                  <a:pt x="2595173" y="403937"/>
                  <a:pt x="2584938" y="395749"/>
                </a:cubicBezTo>
                <a:cubicBezTo>
                  <a:pt x="2570284" y="384026"/>
                  <a:pt x="2557069" y="370235"/>
                  <a:pt x="2540977" y="360580"/>
                </a:cubicBezTo>
                <a:cubicBezTo>
                  <a:pt x="2527443" y="352460"/>
                  <a:pt x="2511383" y="349526"/>
                  <a:pt x="2497015" y="342995"/>
                </a:cubicBezTo>
                <a:cubicBezTo>
                  <a:pt x="2479117" y="334860"/>
                  <a:pt x="2462159" y="324754"/>
                  <a:pt x="2444261" y="316618"/>
                </a:cubicBezTo>
                <a:cubicBezTo>
                  <a:pt x="2429893" y="310087"/>
                  <a:pt x="2414416" y="306091"/>
                  <a:pt x="2400300" y="299033"/>
                </a:cubicBezTo>
                <a:cubicBezTo>
                  <a:pt x="2339585" y="268676"/>
                  <a:pt x="2411943" y="290954"/>
                  <a:pt x="2338754" y="272657"/>
                </a:cubicBezTo>
                <a:cubicBezTo>
                  <a:pt x="2310844" y="258702"/>
                  <a:pt x="2245548" y="223011"/>
                  <a:pt x="2206869" y="211110"/>
                </a:cubicBezTo>
                <a:cubicBezTo>
                  <a:pt x="2183770" y="204003"/>
                  <a:pt x="2136531" y="193526"/>
                  <a:pt x="2136531" y="193526"/>
                </a:cubicBezTo>
                <a:cubicBezTo>
                  <a:pt x="2124808" y="187664"/>
                  <a:pt x="2112741" y="182444"/>
                  <a:pt x="2101361" y="175941"/>
                </a:cubicBezTo>
                <a:cubicBezTo>
                  <a:pt x="2092187" y="170698"/>
                  <a:pt x="2084697" y="162519"/>
                  <a:pt x="2074985" y="158357"/>
                </a:cubicBezTo>
                <a:cubicBezTo>
                  <a:pt x="2063878" y="153597"/>
                  <a:pt x="2051365" y="153118"/>
                  <a:pt x="2039815" y="149564"/>
                </a:cubicBezTo>
                <a:cubicBezTo>
                  <a:pt x="2013241" y="141387"/>
                  <a:pt x="1987949" y="128639"/>
                  <a:pt x="1960685" y="123187"/>
                </a:cubicBezTo>
                <a:cubicBezTo>
                  <a:pt x="1946031" y="120256"/>
                  <a:pt x="1931311" y="117637"/>
                  <a:pt x="1916723" y="114395"/>
                </a:cubicBezTo>
                <a:cubicBezTo>
                  <a:pt x="1904927" y="111774"/>
                  <a:pt x="1893443" y="107765"/>
                  <a:pt x="1881554" y="105603"/>
                </a:cubicBezTo>
                <a:cubicBezTo>
                  <a:pt x="1861165" y="101896"/>
                  <a:pt x="1840523" y="99741"/>
                  <a:pt x="1820008" y="96810"/>
                </a:cubicBezTo>
                <a:cubicBezTo>
                  <a:pt x="1773196" y="65603"/>
                  <a:pt x="1805847" y="81691"/>
                  <a:pt x="1723292" y="70433"/>
                </a:cubicBezTo>
                <a:cubicBezTo>
                  <a:pt x="1670287" y="63205"/>
                  <a:pt x="1588036" y="50181"/>
                  <a:pt x="1529861" y="44057"/>
                </a:cubicBezTo>
                <a:cubicBezTo>
                  <a:pt x="1423632" y="32875"/>
                  <a:pt x="1395116" y="33151"/>
                  <a:pt x="1274885" y="26472"/>
                </a:cubicBezTo>
                <a:cubicBezTo>
                  <a:pt x="1215308" y="16542"/>
                  <a:pt x="1124989" y="-1472"/>
                  <a:pt x="1063869" y="95"/>
                </a:cubicBezTo>
                <a:cubicBezTo>
                  <a:pt x="912444" y="3978"/>
                  <a:pt x="877177" y="10437"/>
                  <a:pt x="764931" y="26472"/>
                </a:cubicBezTo>
                <a:cubicBezTo>
                  <a:pt x="756139" y="29403"/>
                  <a:pt x="745791" y="29474"/>
                  <a:pt x="738554" y="35264"/>
                </a:cubicBezTo>
                <a:cubicBezTo>
                  <a:pt x="730302" y="41865"/>
                  <a:pt x="727309" y="53187"/>
                  <a:pt x="720969" y="61641"/>
                </a:cubicBezTo>
                <a:lnTo>
                  <a:pt x="720969" y="61641"/>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362699" y="3701562"/>
            <a:ext cx="6260732" cy="2118946"/>
          </a:xfrm>
          <a:custGeom>
            <a:avLst/>
            <a:gdLst>
              <a:gd name="connsiteX0" fmla="*/ 6234355 w 6260732"/>
              <a:gd name="connsiteY0" fmla="*/ 1415561 h 2118946"/>
              <a:gd name="connsiteX1" fmla="*/ 6260732 w 6260732"/>
              <a:gd name="connsiteY1" fmla="*/ 1336430 h 2118946"/>
              <a:gd name="connsiteX2" fmla="*/ 6251939 w 6260732"/>
              <a:gd name="connsiteY2" fmla="*/ 1178169 h 2118946"/>
              <a:gd name="connsiteX3" fmla="*/ 6225563 w 6260732"/>
              <a:gd name="connsiteY3" fmla="*/ 1107830 h 2118946"/>
              <a:gd name="connsiteX4" fmla="*/ 6216770 w 6260732"/>
              <a:gd name="connsiteY4" fmla="*/ 1081453 h 2118946"/>
              <a:gd name="connsiteX5" fmla="*/ 6164016 w 6260732"/>
              <a:gd name="connsiteY5" fmla="*/ 993530 h 2118946"/>
              <a:gd name="connsiteX6" fmla="*/ 6137639 w 6260732"/>
              <a:gd name="connsiteY6" fmla="*/ 967153 h 2118946"/>
              <a:gd name="connsiteX7" fmla="*/ 6093678 w 6260732"/>
              <a:gd name="connsiteY7" fmla="*/ 905607 h 2118946"/>
              <a:gd name="connsiteX8" fmla="*/ 6067301 w 6260732"/>
              <a:gd name="connsiteY8" fmla="*/ 888023 h 2118946"/>
              <a:gd name="connsiteX9" fmla="*/ 6049716 w 6260732"/>
              <a:gd name="connsiteY9" fmla="*/ 861646 h 2118946"/>
              <a:gd name="connsiteX10" fmla="*/ 5996963 w 6260732"/>
              <a:gd name="connsiteY10" fmla="*/ 826476 h 2118946"/>
              <a:gd name="connsiteX11" fmla="*/ 5970586 w 6260732"/>
              <a:gd name="connsiteY11" fmla="*/ 808892 h 2118946"/>
              <a:gd name="connsiteX12" fmla="*/ 5935416 w 6260732"/>
              <a:gd name="connsiteY12" fmla="*/ 791307 h 2118946"/>
              <a:gd name="connsiteX13" fmla="*/ 5882663 w 6260732"/>
              <a:gd name="connsiteY13" fmla="*/ 756138 h 2118946"/>
              <a:gd name="connsiteX14" fmla="*/ 5856286 w 6260732"/>
              <a:gd name="connsiteY14" fmla="*/ 738553 h 2118946"/>
              <a:gd name="connsiteX15" fmla="*/ 5829909 w 6260732"/>
              <a:gd name="connsiteY15" fmla="*/ 729761 h 2118946"/>
              <a:gd name="connsiteX16" fmla="*/ 5785947 w 6260732"/>
              <a:gd name="connsiteY16" fmla="*/ 712176 h 2118946"/>
              <a:gd name="connsiteX17" fmla="*/ 5750778 w 6260732"/>
              <a:gd name="connsiteY17" fmla="*/ 703384 h 2118946"/>
              <a:gd name="connsiteX18" fmla="*/ 5662855 w 6260732"/>
              <a:gd name="connsiteY18" fmla="*/ 650630 h 2118946"/>
              <a:gd name="connsiteX19" fmla="*/ 5618893 w 6260732"/>
              <a:gd name="connsiteY19" fmla="*/ 641838 h 2118946"/>
              <a:gd name="connsiteX20" fmla="*/ 5583724 w 6260732"/>
              <a:gd name="connsiteY20" fmla="*/ 615461 h 2118946"/>
              <a:gd name="connsiteX21" fmla="*/ 5487009 w 6260732"/>
              <a:gd name="connsiteY21" fmla="*/ 589084 h 2118946"/>
              <a:gd name="connsiteX22" fmla="*/ 5399086 w 6260732"/>
              <a:gd name="connsiteY22" fmla="*/ 553915 h 2118946"/>
              <a:gd name="connsiteX23" fmla="*/ 5293578 w 6260732"/>
              <a:gd name="connsiteY23" fmla="*/ 509953 h 2118946"/>
              <a:gd name="connsiteX24" fmla="*/ 5126524 w 6260732"/>
              <a:gd name="connsiteY24" fmla="*/ 483576 h 2118946"/>
              <a:gd name="connsiteX25" fmla="*/ 4818793 w 6260732"/>
              <a:gd name="connsiteY25" fmla="*/ 465992 h 2118946"/>
              <a:gd name="connsiteX26" fmla="*/ 4467101 w 6260732"/>
              <a:gd name="connsiteY26" fmla="*/ 448407 h 2118946"/>
              <a:gd name="connsiteX27" fmla="*/ 4352801 w 6260732"/>
              <a:gd name="connsiteY27" fmla="*/ 439615 h 2118946"/>
              <a:gd name="connsiteX28" fmla="*/ 4176955 w 6260732"/>
              <a:gd name="connsiteY28" fmla="*/ 430823 h 2118946"/>
              <a:gd name="connsiteX29" fmla="*/ 3992316 w 6260732"/>
              <a:gd name="connsiteY29" fmla="*/ 413238 h 2118946"/>
              <a:gd name="connsiteX30" fmla="*/ 3930770 w 6260732"/>
              <a:gd name="connsiteY30" fmla="*/ 395653 h 2118946"/>
              <a:gd name="connsiteX31" fmla="*/ 3816470 w 6260732"/>
              <a:gd name="connsiteY31" fmla="*/ 378069 h 2118946"/>
              <a:gd name="connsiteX32" fmla="*/ 3781301 w 6260732"/>
              <a:gd name="connsiteY32" fmla="*/ 369276 h 2118946"/>
              <a:gd name="connsiteX33" fmla="*/ 3667001 w 6260732"/>
              <a:gd name="connsiteY33" fmla="*/ 351692 h 2118946"/>
              <a:gd name="connsiteX34" fmla="*/ 3640624 w 6260732"/>
              <a:gd name="connsiteY34" fmla="*/ 342900 h 2118946"/>
              <a:gd name="connsiteX35" fmla="*/ 3596663 w 6260732"/>
              <a:gd name="connsiteY35" fmla="*/ 334107 h 2118946"/>
              <a:gd name="connsiteX36" fmla="*/ 3570286 w 6260732"/>
              <a:gd name="connsiteY36" fmla="*/ 316523 h 2118946"/>
              <a:gd name="connsiteX37" fmla="*/ 3526324 w 6260732"/>
              <a:gd name="connsiteY37" fmla="*/ 307730 h 2118946"/>
              <a:gd name="connsiteX38" fmla="*/ 3499947 w 6260732"/>
              <a:gd name="connsiteY38" fmla="*/ 298938 h 2118946"/>
              <a:gd name="connsiteX39" fmla="*/ 3455986 w 6260732"/>
              <a:gd name="connsiteY39" fmla="*/ 290146 h 2118946"/>
              <a:gd name="connsiteX40" fmla="*/ 3359270 w 6260732"/>
              <a:gd name="connsiteY40" fmla="*/ 246184 h 2118946"/>
              <a:gd name="connsiteX41" fmla="*/ 3306516 w 6260732"/>
              <a:gd name="connsiteY41" fmla="*/ 237392 h 2118946"/>
              <a:gd name="connsiteX42" fmla="*/ 3280139 w 6260732"/>
              <a:gd name="connsiteY42" fmla="*/ 228600 h 2118946"/>
              <a:gd name="connsiteX43" fmla="*/ 3236178 w 6260732"/>
              <a:gd name="connsiteY43" fmla="*/ 219807 h 2118946"/>
              <a:gd name="connsiteX44" fmla="*/ 3148255 w 6260732"/>
              <a:gd name="connsiteY44" fmla="*/ 193430 h 2118946"/>
              <a:gd name="connsiteX45" fmla="*/ 3042747 w 6260732"/>
              <a:gd name="connsiteY45" fmla="*/ 149469 h 2118946"/>
              <a:gd name="connsiteX46" fmla="*/ 2954824 w 6260732"/>
              <a:gd name="connsiteY46" fmla="*/ 131884 h 2118946"/>
              <a:gd name="connsiteX47" fmla="*/ 2910863 w 6260732"/>
              <a:gd name="connsiteY47" fmla="*/ 105507 h 2118946"/>
              <a:gd name="connsiteX48" fmla="*/ 2805355 w 6260732"/>
              <a:gd name="connsiteY48" fmla="*/ 79130 h 2118946"/>
              <a:gd name="connsiteX49" fmla="*/ 2735016 w 6260732"/>
              <a:gd name="connsiteY49" fmla="*/ 61546 h 2118946"/>
              <a:gd name="connsiteX50" fmla="*/ 2699847 w 6260732"/>
              <a:gd name="connsiteY50" fmla="*/ 52753 h 2118946"/>
              <a:gd name="connsiteX51" fmla="*/ 2629509 w 6260732"/>
              <a:gd name="connsiteY51" fmla="*/ 43961 h 2118946"/>
              <a:gd name="connsiteX52" fmla="*/ 2559170 w 6260732"/>
              <a:gd name="connsiteY52" fmla="*/ 26376 h 2118946"/>
              <a:gd name="connsiteX53" fmla="*/ 2488832 w 6260732"/>
              <a:gd name="connsiteY53" fmla="*/ 17584 h 2118946"/>
              <a:gd name="connsiteX54" fmla="*/ 2286609 w 6260732"/>
              <a:gd name="connsiteY54" fmla="*/ 0 h 2118946"/>
              <a:gd name="connsiteX55" fmla="*/ 1820616 w 6260732"/>
              <a:gd name="connsiteY55" fmla="*/ 8792 h 2118946"/>
              <a:gd name="connsiteX56" fmla="*/ 1750278 w 6260732"/>
              <a:gd name="connsiteY56" fmla="*/ 17584 h 2118946"/>
              <a:gd name="connsiteX57" fmla="*/ 1723901 w 6260732"/>
              <a:gd name="connsiteY57" fmla="*/ 35169 h 2118946"/>
              <a:gd name="connsiteX58" fmla="*/ 1679939 w 6260732"/>
              <a:gd name="connsiteY58" fmla="*/ 43961 h 2118946"/>
              <a:gd name="connsiteX59" fmla="*/ 1539263 w 6260732"/>
              <a:gd name="connsiteY59" fmla="*/ 79130 h 2118946"/>
              <a:gd name="connsiteX60" fmla="*/ 1495301 w 6260732"/>
              <a:gd name="connsiteY60" fmla="*/ 96715 h 2118946"/>
              <a:gd name="connsiteX61" fmla="*/ 1460132 w 6260732"/>
              <a:gd name="connsiteY61" fmla="*/ 114300 h 2118946"/>
              <a:gd name="connsiteX62" fmla="*/ 1416170 w 6260732"/>
              <a:gd name="connsiteY62" fmla="*/ 123092 h 2118946"/>
              <a:gd name="connsiteX63" fmla="*/ 1389793 w 6260732"/>
              <a:gd name="connsiteY63" fmla="*/ 140676 h 2118946"/>
              <a:gd name="connsiteX64" fmla="*/ 1354624 w 6260732"/>
              <a:gd name="connsiteY64" fmla="*/ 149469 h 2118946"/>
              <a:gd name="connsiteX65" fmla="*/ 1310663 w 6260732"/>
              <a:gd name="connsiteY65" fmla="*/ 184638 h 2118946"/>
              <a:gd name="connsiteX66" fmla="*/ 1257909 w 6260732"/>
              <a:gd name="connsiteY66" fmla="*/ 202223 h 2118946"/>
              <a:gd name="connsiteX67" fmla="*/ 1213947 w 6260732"/>
              <a:gd name="connsiteY67" fmla="*/ 219807 h 2118946"/>
              <a:gd name="connsiteX68" fmla="*/ 1161193 w 6260732"/>
              <a:gd name="connsiteY68" fmla="*/ 254976 h 2118946"/>
              <a:gd name="connsiteX69" fmla="*/ 1108439 w 6260732"/>
              <a:gd name="connsiteY69" fmla="*/ 272561 h 2118946"/>
              <a:gd name="connsiteX70" fmla="*/ 1064478 w 6260732"/>
              <a:gd name="connsiteY70" fmla="*/ 298938 h 2118946"/>
              <a:gd name="connsiteX71" fmla="*/ 1029309 w 6260732"/>
              <a:gd name="connsiteY71" fmla="*/ 325315 h 2118946"/>
              <a:gd name="connsiteX72" fmla="*/ 958970 w 6260732"/>
              <a:gd name="connsiteY72" fmla="*/ 360484 h 2118946"/>
              <a:gd name="connsiteX73" fmla="*/ 923801 w 6260732"/>
              <a:gd name="connsiteY73" fmla="*/ 378069 h 2118946"/>
              <a:gd name="connsiteX74" fmla="*/ 835878 w 6260732"/>
              <a:gd name="connsiteY74" fmla="*/ 439615 h 2118946"/>
              <a:gd name="connsiteX75" fmla="*/ 809501 w 6260732"/>
              <a:gd name="connsiteY75" fmla="*/ 457200 h 2118946"/>
              <a:gd name="connsiteX76" fmla="*/ 721578 w 6260732"/>
              <a:gd name="connsiteY76" fmla="*/ 509953 h 2118946"/>
              <a:gd name="connsiteX77" fmla="*/ 695201 w 6260732"/>
              <a:gd name="connsiteY77" fmla="*/ 527538 h 2118946"/>
              <a:gd name="connsiteX78" fmla="*/ 668824 w 6260732"/>
              <a:gd name="connsiteY78" fmla="*/ 553915 h 2118946"/>
              <a:gd name="connsiteX79" fmla="*/ 633655 w 6260732"/>
              <a:gd name="connsiteY79" fmla="*/ 571500 h 2118946"/>
              <a:gd name="connsiteX80" fmla="*/ 580901 w 6260732"/>
              <a:gd name="connsiteY80" fmla="*/ 606669 h 2118946"/>
              <a:gd name="connsiteX81" fmla="*/ 554524 w 6260732"/>
              <a:gd name="connsiteY81" fmla="*/ 624253 h 2118946"/>
              <a:gd name="connsiteX82" fmla="*/ 528147 w 6260732"/>
              <a:gd name="connsiteY82" fmla="*/ 641838 h 2118946"/>
              <a:gd name="connsiteX83" fmla="*/ 484186 w 6260732"/>
              <a:gd name="connsiteY83" fmla="*/ 659423 h 2118946"/>
              <a:gd name="connsiteX84" fmla="*/ 440224 w 6260732"/>
              <a:gd name="connsiteY84" fmla="*/ 694592 h 2118946"/>
              <a:gd name="connsiteX85" fmla="*/ 387470 w 6260732"/>
              <a:gd name="connsiteY85" fmla="*/ 720969 h 2118946"/>
              <a:gd name="connsiteX86" fmla="*/ 334716 w 6260732"/>
              <a:gd name="connsiteY86" fmla="*/ 747346 h 2118946"/>
              <a:gd name="connsiteX87" fmla="*/ 290755 w 6260732"/>
              <a:gd name="connsiteY87" fmla="*/ 800100 h 2118946"/>
              <a:gd name="connsiteX88" fmla="*/ 255586 w 6260732"/>
              <a:gd name="connsiteY88" fmla="*/ 817684 h 2118946"/>
              <a:gd name="connsiteX89" fmla="*/ 211624 w 6260732"/>
              <a:gd name="connsiteY89" fmla="*/ 870438 h 2118946"/>
              <a:gd name="connsiteX90" fmla="*/ 176455 w 6260732"/>
              <a:gd name="connsiteY90" fmla="*/ 896815 h 2118946"/>
              <a:gd name="connsiteX91" fmla="*/ 158870 w 6260732"/>
              <a:gd name="connsiteY91" fmla="*/ 923192 h 2118946"/>
              <a:gd name="connsiteX92" fmla="*/ 123701 w 6260732"/>
              <a:gd name="connsiteY92" fmla="*/ 958361 h 2118946"/>
              <a:gd name="connsiteX93" fmla="*/ 106116 w 6260732"/>
              <a:gd name="connsiteY93" fmla="*/ 993530 h 2118946"/>
              <a:gd name="connsiteX94" fmla="*/ 70947 w 6260732"/>
              <a:gd name="connsiteY94" fmla="*/ 1037492 h 2118946"/>
              <a:gd name="connsiteX95" fmla="*/ 53363 w 6260732"/>
              <a:gd name="connsiteY95" fmla="*/ 1081453 h 2118946"/>
              <a:gd name="connsiteX96" fmla="*/ 18193 w 6260732"/>
              <a:gd name="connsiteY96" fmla="*/ 1143000 h 2118946"/>
              <a:gd name="connsiteX97" fmla="*/ 9401 w 6260732"/>
              <a:gd name="connsiteY97" fmla="*/ 1178169 h 2118946"/>
              <a:gd name="connsiteX98" fmla="*/ 9401 w 6260732"/>
              <a:gd name="connsiteY98" fmla="*/ 1459523 h 2118946"/>
              <a:gd name="connsiteX99" fmla="*/ 44570 w 6260732"/>
              <a:gd name="connsiteY99" fmla="*/ 1565030 h 2118946"/>
              <a:gd name="connsiteX100" fmla="*/ 70947 w 6260732"/>
              <a:gd name="connsiteY100" fmla="*/ 1591407 h 2118946"/>
              <a:gd name="connsiteX101" fmla="*/ 114909 w 6260732"/>
              <a:gd name="connsiteY101" fmla="*/ 1652953 h 2118946"/>
              <a:gd name="connsiteX102" fmla="*/ 158870 w 6260732"/>
              <a:gd name="connsiteY102" fmla="*/ 1679330 h 2118946"/>
              <a:gd name="connsiteX103" fmla="*/ 202832 w 6260732"/>
              <a:gd name="connsiteY103" fmla="*/ 1714500 h 2118946"/>
              <a:gd name="connsiteX104" fmla="*/ 308339 w 6260732"/>
              <a:gd name="connsiteY104" fmla="*/ 1767253 h 2118946"/>
              <a:gd name="connsiteX105" fmla="*/ 396263 w 6260732"/>
              <a:gd name="connsiteY105" fmla="*/ 1820007 h 2118946"/>
              <a:gd name="connsiteX106" fmla="*/ 449016 w 6260732"/>
              <a:gd name="connsiteY106" fmla="*/ 1828800 h 2118946"/>
              <a:gd name="connsiteX107" fmla="*/ 475393 w 6260732"/>
              <a:gd name="connsiteY107" fmla="*/ 1837592 h 2118946"/>
              <a:gd name="connsiteX108" fmla="*/ 501770 w 6260732"/>
              <a:gd name="connsiteY108" fmla="*/ 1863969 h 2118946"/>
              <a:gd name="connsiteX109" fmla="*/ 528147 w 6260732"/>
              <a:gd name="connsiteY109" fmla="*/ 1872761 h 2118946"/>
              <a:gd name="connsiteX110" fmla="*/ 598486 w 6260732"/>
              <a:gd name="connsiteY110" fmla="*/ 1907930 h 2118946"/>
              <a:gd name="connsiteX111" fmla="*/ 677616 w 6260732"/>
              <a:gd name="connsiteY111" fmla="*/ 1943100 h 2118946"/>
              <a:gd name="connsiteX112" fmla="*/ 712786 w 6260732"/>
              <a:gd name="connsiteY112" fmla="*/ 1960684 h 2118946"/>
              <a:gd name="connsiteX113" fmla="*/ 739163 w 6260732"/>
              <a:gd name="connsiteY113" fmla="*/ 1969476 h 2118946"/>
              <a:gd name="connsiteX114" fmla="*/ 791916 w 6260732"/>
              <a:gd name="connsiteY114" fmla="*/ 1995853 h 2118946"/>
              <a:gd name="connsiteX115" fmla="*/ 941386 w 6260732"/>
              <a:gd name="connsiteY115" fmla="*/ 2031023 h 2118946"/>
              <a:gd name="connsiteX116" fmla="*/ 1029309 w 6260732"/>
              <a:gd name="connsiteY116" fmla="*/ 2048607 h 2118946"/>
              <a:gd name="connsiteX117" fmla="*/ 1055686 w 6260732"/>
              <a:gd name="connsiteY117" fmla="*/ 2057400 h 2118946"/>
              <a:gd name="connsiteX118" fmla="*/ 1090855 w 6260732"/>
              <a:gd name="connsiteY118" fmla="*/ 2074984 h 2118946"/>
              <a:gd name="connsiteX119" fmla="*/ 1152401 w 6260732"/>
              <a:gd name="connsiteY119" fmla="*/ 2083776 h 2118946"/>
              <a:gd name="connsiteX120" fmla="*/ 1381001 w 6260732"/>
              <a:gd name="connsiteY120" fmla="*/ 2110153 h 2118946"/>
              <a:gd name="connsiteX121" fmla="*/ 1530470 w 6260732"/>
              <a:gd name="connsiteY121" fmla="*/ 2118946 h 2118946"/>
              <a:gd name="connsiteX122" fmla="*/ 2119555 w 6260732"/>
              <a:gd name="connsiteY122" fmla="*/ 2110153 h 2118946"/>
              <a:gd name="connsiteX123" fmla="*/ 2356947 w 6260732"/>
              <a:gd name="connsiteY123" fmla="*/ 2101361 h 2118946"/>
              <a:gd name="connsiteX124" fmla="*/ 2620716 w 6260732"/>
              <a:gd name="connsiteY124" fmla="*/ 2092569 h 2118946"/>
              <a:gd name="connsiteX125" fmla="*/ 2717432 w 6260732"/>
              <a:gd name="connsiteY125" fmla="*/ 2083776 h 2118946"/>
              <a:gd name="connsiteX126" fmla="*/ 2761393 w 6260732"/>
              <a:gd name="connsiteY126" fmla="*/ 2066192 h 2118946"/>
              <a:gd name="connsiteX127" fmla="*/ 2858109 w 6260732"/>
              <a:gd name="connsiteY127" fmla="*/ 2048607 h 2118946"/>
              <a:gd name="connsiteX128" fmla="*/ 2910863 w 6260732"/>
              <a:gd name="connsiteY128" fmla="*/ 2039815 h 2118946"/>
              <a:gd name="connsiteX129" fmla="*/ 3201009 w 6260732"/>
              <a:gd name="connsiteY129" fmla="*/ 2013438 h 2118946"/>
              <a:gd name="connsiteX130" fmla="*/ 3288932 w 6260732"/>
              <a:gd name="connsiteY130" fmla="*/ 2004646 h 2118946"/>
              <a:gd name="connsiteX131" fmla="*/ 3332893 w 6260732"/>
              <a:gd name="connsiteY131" fmla="*/ 1987061 h 2118946"/>
              <a:gd name="connsiteX132" fmla="*/ 3412024 w 6260732"/>
              <a:gd name="connsiteY132" fmla="*/ 1978269 h 2118946"/>
              <a:gd name="connsiteX133" fmla="*/ 3499947 w 6260732"/>
              <a:gd name="connsiteY133" fmla="*/ 1960684 h 2118946"/>
              <a:gd name="connsiteX134" fmla="*/ 3570286 w 6260732"/>
              <a:gd name="connsiteY134" fmla="*/ 1943100 h 2118946"/>
              <a:gd name="connsiteX135" fmla="*/ 3623039 w 6260732"/>
              <a:gd name="connsiteY135" fmla="*/ 1934307 h 2118946"/>
              <a:gd name="connsiteX136" fmla="*/ 3746132 w 6260732"/>
              <a:gd name="connsiteY136" fmla="*/ 1899138 h 2118946"/>
              <a:gd name="connsiteX137" fmla="*/ 3878016 w 6260732"/>
              <a:gd name="connsiteY137" fmla="*/ 1890346 h 2118946"/>
              <a:gd name="connsiteX138" fmla="*/ 3939563 w 6260732"/>
              <a:gd name="connsiteY138" fmla="*/ 1872761 h 2118946"/>
              <a:gd name="connsiteX139" fmla="*/ 4001109 w 6260732"/>
              <a:gd name="connsiteY139" fmla="*/ 1863969 h 2118946"/>
              <a:gd name="connsiteX140" fmla="*/ 4097824 w 6260732"/>
              <a:gd name="connsiteY140" fmla="*/ 1846384 h 2118946"/>
              <a:gd name="connsiteX141" fmla="*/ 4141786 w 6260732"/>
              <a:gd name="connsiteY141" fmla="*/ 1828800 h 2118946"/>
              <a:gd name="connsiteX142" fmla="*/ 4194539 w 6260732"/>
              <a:gd name="connsiteY142" fmla="*/ 1820007 h 2118946"/>
              <a:gd name="connsiteX143" fmla="*/ 4449516 w 6260732"/>
              <a:gd name="connsiteY143" fmla="*/ 1793630 h 2118946"/>
              <a:gd name="connsiteX144" fmla="*/ 4484686 w 6260732"/>
              <a:gd name="connsiteY144" fmla="*/ 1776046 h 2118946"/>
              <a:gd name="connsiteX145" fmla="*/ 4678116 w 6260732"/>
              <a:gd name="connsiteY145" fmla="*/ 1758461 h 2118946"/>
              <a:gd name="connsiteX146" fmla="*/ 5152901 w 6260732"/>
              <a:gd name="connsiteY146" fmla="*/ 1749669 h 2118946"/>
              <a:gd name="connsiteX147" fmla="*/ 5390293 w 6260732"/>
              <a:gd name="connsiteY147" fmla="*/ 1723292 h 2118946"/>
              <a:gd name="connsiteX148" fmla="*/ 5443047 w 6260732"/>
              <a:gd name="connsiteY148" fmla="*/ 1714500 h 2118946"/>
              <a:gd name="connsiteX149" fmla="*/ 5513386 w 6260732"/>
              <a:gd name="connsiteY149" fmla="*/ 1696915 h 2118946"/>
              <a:gd name="connsiteX150" fmla="*/ 5583724 w 6260732"/>
              <a:gd name="connsiteY150" fmla="*/ 1688123 h 2118946"/>
              <a:gd name="connsiteX151" fmla="*/ 5706816 w 6260732"/>
              <a:gd name="connsiteY151" fmla="*/ 1661746 h 2118946"/>
              <a:gd name="connsiteX152" fmla="*/ 5759570 w 6260732"/>
              <a:gd name="connsiteY152" fmla="*/ 1652953 h 2118946"/>
              <a:gd name="connsiteX153" fmla="*/ 5821116 w 6260732"/>
              <a:gd name="connsiteY153" fmla="*/ 1644161 h 2118946"/>
              <a:gd name="connsiteX154" fmla="*/ 5873870 w 6260732"/>
              <a:gd name="connsiteY154" fmla="*/ 1626576 h 2118946"/>
              <a:gd name="connsiteX155" fmla="*/ 5909039 w 6260732"/>
              <a:gd name="connsiteY155" fmla="*/ 1617784 h 2118946"/>
              <a:gd name="connsiteX156" fmla="*/ 6014547 w 6260732"/>
              <a:gd name="connsiteY156" fmla="*/ 1573823 h 2118946"/>
              <a:gd name="connsiteX157" fmla="*/ 6067301 w 6260732"/>
              <a:gd name="connsiteY157" fmla="*/ 1529861 h 2118946"/>
              <a:gd name="connsiteX158" fmla="*/ 6093678 w 6260732"/>
              <a:gd name="connsiteY158" fmla="*/ 1521069 h 2118946"/>
              <a:gd name="connsiteX159" fmla="*/ 6120055 w 6260732"/>
              <a:gd name="connsiteY159" fmla="*/ 1485900 h 2118946"/>
              <a:gd name="connsiteX160" fmla="*/ 6155224 w 6260732"/>
              <a:gd name="connsiteY160" fmla="*/ 1477107 h 2118946"/>
              <a:gd name="connsiteX161" fmla="*/ 6181601 w 6260732"/>
              <a:gd name="connsiteY161" fmla="*/ 1459523 h 2118946"/>
              <a:gd name="connsiteX162" fmla="*/ 6199186 w 6260732"/>
              <a:gd name="connsiteY162" fmla="*/ 1433146 h 2118946"/>
              <a:gd name="connsiteX163" fmla="*/ 6207978 w 6260732"/>
              <a:gd name="connsiteY163" fmla="*/ 1406769 h 2118946"/>
              <a:gd name="connsiteX164" fmla="*/ 6234355 w 6260732"/>
              <a:gd name="connsiteY164" fmla="*/ 1415561 h 211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260732" h="2118946">
                <a:moveTo>
                  <a:pt x="6234355" y="1415561"/>
                </a:moveTo>
                <a:cubicBezTo>
                  <a:pt x="6243147" y="1403838"/>
                  <a:pt x="6260732" y="1355358"/>
                  <a:pt x="6260732" y="1336430"/>
                </a:cubicBezTo>
                <a:cubicBezTo>
                  <a:pt x="6260732" y="1283595"/>
                  <a:pt x="6256723" y="1230787"/>
                  <a:pt x="6251939" y="1178169"/>
                </a:cubicBezTo>
                <a:cubicBezTo>
                  <a:pt x="6248822" y="1143880"/>
                  <a:pt x="6238948" y="1139061"/>
                  <a:pt x="6225563" y="1107830"/>
                </a:cubicBezTo>
                <a:cubicBezTo>
                  <a:pt x="6221912" y="1099311"/>
                  <a:pt x="6220421" y="1089972"/>
                  <a:pt x="6216770" y="1081453"/>
                </a:cubicBezTo>
                <a:cubicBezTo>
                  <a:pt x="6206362" y="1057167"/>
                  <a:pt x="6179646" y="1009160"/>
                  <a:pt x="6164016" y="993530"/>
                </a:cubicBezTo>
                <a:cubicBezTo>
                  <a:pt x="6155224" y="984738"/>
                  <a:pt x="6145599" y="976705"/>
                  <a:pt x="6137639" y="967153"/>
                </a:cubicBezTo>
                <a:cubicBezTo>
                  <a:pt x="6112675" y="937196"/>
                  <a:pt x="6125358" y="937286"/>
                  <a:pt x="6093678" y="905607"/>
                </a:cubicBezTo>
                <a:cubicBezTo>
                  <a:pt x="6086206" y="898135"/>
                  <a:pt x="6076093" y="893884"/>
                  <a:pt x="6067301" y="888023"/>
                </a:cubicBezTo>
                <a:cubicBezTo>
                  <a:pt x="6061439" y="879231"/>
                  <a:pt x="6057669" y="868605"/>
                  <a:pt x="6049716" y="861646"/>
                </a:cubicBezTo>
                <a:cubicBezTo>
                  <a:pt x="6033811" y="847729"/>
                  <a:pt x="6014547" y="838199"/>
                  <a:pt x="5996963" y="826476"/>
                </a:cubicBezTo>
                <a:cubicBezTo>
                  <a:pt x="5988171" y="820614"/>
                  <a:pt x="5980037" y="813618"/>
                  <a:pt x="5970586" y="808892"/>
                </a:cubicBezTo>
                <a:cubicBezTo>
                  <a:pt x="5958863" y="803030"/>
                  <a:pt x="5946655" y="798051"/>
                  <a:pt x="5935416" y="791307"/>
                </a:cubicBezTo>
                <a:cubicBezTo>
                  <a:pt x="5917294" y="780434"/>
                  <a:pt x="5900247" y="767861"/>
                  <a:pt x="5882663" y="756138"/>
                </a:cubicBezTo>
                <a:cubicBezTo>
                  <a:pt x="5873871" y="750276"/>
                  <a:pt x="5866311" y="741895"/>
                  <a:pt x="5856286" y="738553"/>
                </a:cubicBezTo>
                <a:cubicBezTo>
                  <a:pt x="5847494" y="735622"/>
                  <a:pt x="5838587" y="733015"/>
                  <a:pt x="5829909" y="729761"/>
                </a:cubicBezTo>
                <a:cubicBezTo>
                  <a:pt x="5815131" y="724219"/>
                  <a:pt x="5800920" y="717167"/>
                  <a:pt x="5785947" y="712176"/>
                </a:cubicBezTo>
                <a:cubicBezTo>
                  <a:pt x="5774483" y="708355"/>
                  <a:pt x="5762501" y="706315"/>
                  <a:pt x="5750778" y="703384"/>
                </a:cubicBezTo>
                <a:cubicBezTo>
                  <a:pt x="5730717" y="690010"/>
                  <a:pt x="5689888" y="659641"/>
                  <a:pt x="5662855" y="650630"/>
                </a:cubicBezTo>
                <a:cubicBezTo>
                  <a:pt x="5648678" y="645904"/>
                  <a:pt x="5633547" y="644769"/>
                  <a:pt x="5618893" y="641838"/>
                </a:cubicBezTo>
                <a:cubicBezTo>
                  <a:pt x="5607170" y="633046"/>
                  <a:pt x="5596831" y="622014"/>
                  <a:pt x="5583724" y="615461"/>
                </a:cubicBezTo>
                <a:cubicBezTo>
                  <a:pt x="5553975" y="600587"/>
                  <a:pt x="5519169" y="595516"/>
                  <a:pt x="5487009" y="589084"/>
                </a:cubicBezTo>
                <a:cubicBezTo>
                  <a:pt x="5389152" y="540158"/>
                  <a:pt x="5529478" y="608245"/>
                  <a:pt x="5399086" y="553915"/>
                </a:cubicBezTo>
                <a:cubicBezTo>
                  <a:pt x="5363917" y="539261"/>
                  <a:pt x="5331160" y="516216"/>
                  <a:pt x="5293578" y="509953"/>
                </a:cubicBezTo>
                <a:cubicBezTo>
                  <a:pt x="5292617" y="509793"/>
                  <a:pt x="5150718" y="485304"/>
                  <a:pt x="5126524" y="483576"/>
                </a:cubicBezTo>
                <a:cubicBezTo>
                  <a:pt x="5024041" y="476256"/>
                  <a:pt x="4921395" y="471392"/>
                  <a:pt x="4818793" y="465992"/>
                </a:cubicBezTo>
                <a:cubicBezTo>
                  <a:pt x="4628944" y="456000"/>
                  <a:pt x="4643669" y="459799"/>
                  <a:pt x="4467101" y="448407"/>
                </a:cubicBezTo>
                <a:cubicBezTo>
                  <a:pt x="4428968" y="445947"/>
                  <a:pt x="4390944" y="441927"/>
                  <a:pt x="4352801" y="439615"/>
                </a:cubicBezTo>
                <a:cubicBezTo>
                  <a:pt x="4294220" y="436065"/>
                  <a:pt x="4235487" y="435106"/>
                  <a:pt x="4176955" y="430823"/>
                </a:cubicBezTo>
                <a:cubicBezTo>
                  <a:pt x="4115295" y="426311"/>
                  <a:pt x="3992316" y="413238"/>
                  <a:pt x="3992316" y="413238"/>
                </a:cubicBezTo>
                <a:cubicBezTo>
                  <a:pt x="3971801" y="407376"/>
                  <a:pt x="3951560" y="400451"/>
                  <a:pt x="3930770" y="395653"/>
                </a:cubicBezTo>
                <a:cubicBezTo>
                  <a:pt x="3899204" y="388369"/>
                  <a:pt x="3847271" y="383669"/>
                  <a:pt x="3816470" y="378069"/>
                </a:cubicBezTo>
                <a:cubicBezTo>
                  <a:pt x="3804581" y="375907"/>
                  <a:pt x="3793150" y="371646"/>
                  <a:pt x="3781301" y="369276"/>
                </a:cubicBezTo>
                <a:cubicBezTo>
                  <a:pt x="3750810" y="363178"/>
                  <a:pt x="3696552" y="355913"/>
                  <a:pt x="3667001" y="351692"/>
                </a:cubicBezTo>
                <a:cubicBezTo>
                  <a:pt x="3658209" y="348761"/>
                  <a:pt x="3649615" y="345148"/>
                  <a:pt x="3640624" y="342900"/>
                </a:cubicBezTo>
                <a:cubicBezTo>
                  <a:pt x="3626126" y="339275"/>
                  <a:pt x="3610655" y="339354"/>
                  <a:pt x="3596663" y="334107"/>
                </a:cubicBezTo>
                <a:cubicBezTo>
                  <a:pt x="3586769" y="330397"/>
                  <a:pt x="3580180" y="320233"/>
                  <a:pt x="3570286" y="316523"/>
                </a:cubicBezTo>
                <a:cubicBezTo>
                  <a:pt x="3556293" y="311276"/>
                  <a:pt x="3540822" y="311355"/>
                  <a:pt x="3526324" y="307730"/>
                </a:cubicBezTo>
                <a:cubicBezTo>
                  <a:pt x="3517333" y="305482"/>
                  <a:pt x="3508938" y="301186"/>
                  <a:pt x="3499947" y="298938"/>
                </a:cubicBezTo>
                <a:cubicBezTo>
                  <a:pt x="3485449" y="295314"/>
                  <a:pt x="3470640" y="293077"/>
                  <a:pt x="3455986" y="290146"/>
                </a:cubicBezTo>
                <a:cubicBezTo>
                  <a:pt x="3428018" y="276162"/>
                  <a:pt x="3386603" y="254594"/>
                  <a:pt x="3359270" y="246184"/>
                </a:cubicBezTo>
                <a:cubicBezTo>
                  <a:pt x="3342231" y="240941"/>
                  <a:pt x="3323919" y="241259"/>
                  <a:pt x="3306516" y="237392"/>
                </a:cubicBezTo>
                <a:cubicBezTo>
                  <a:pt x="3297469" y="235382"/>
                  <a:pt x="3289130" y="230848"/>
                  <a:pt x="3280139" y="228600"/>
                </a:cubicBezTo>
                <a:cubicBezTo>
                  <a:pt x="3265641" y="224975"/>
                  <a:pt x="3250492" y="224101"/>
                  <a:pt x="3236178" y="219807"/>
                </a:cubicBezTo>
                <a:cubicBezTo>
                  <a:pt x="3120505" y="185105"/>
                  <a:pt x="3262454" y="216272"/>
                  <a:pt x="3148255" y="193430"/>
                </a:cubicBezTo>
                <a:cubicBezTo>
                  <a:pt x="3113086" y="178776"/>
                  <a:pt x="3080107" y="156941"/>
                  <a:pt x="3042747" y="149469"/>
                </a:cubicBezTo>
                <a:lnTo>
                  <a:pt x="2954824" y="131884"/>
                </a:lnTo>
                <a:cubicBezTo>
                  <a:pt x="2940170" y="123092"/>
                  <a:pt x="2926813" y="111642"/>
                  <a:pt x="2910863" y="105507"/>
                </a:cubicBezTo>
                <a:cubicBezTo>
                  <a:pt x="2853797" y="83559"/>
                  <a:pt x="2851472" y="94502"/>
                  <a:pt x="2805355" y="79130"/>
                </a:cubicBezTo>
                <a:cubicBezTo>
                  <a:pt x="2758216" y="63418"/>
                  <a:pt x="2798684" y="75695"/>
                  <a:pt x="2735016" y="61546"/>
                </a:cubicBezTo>
                <a:cubicBezTo>
                  <a:pt x="2723220" y="58925"/>
                  <a:pt x="2711766" y="54740"/>
                  <a:pt x="2699847" y="52753"/>
                </a:cubicBezTo>
                <a:cubicBezTo>
                  <a:pt x="2676540" y="48868"/>
                  <a:pt x="2652955" y="46892"/>
                  <a:pt x="2629509" y="43961"/>
                </a:cubicBezTo>
                <a:cubicBezTo>
                  <a:pt x="2606063" y="38099"/>
                  <a:pt x="2582924" y="30830"/>
                  <a:pt x="2559170" y="26376"/>
                </a:cubicBezTo>
                <a:cubicBezTo>
                  <a:pt x="2535946" y="22022"/>
                  <a:pt x="2512316" y="20193"/>
                  <a:pt x="2488832" y="17584"/>
                </a:cubicBezTo>
                <a:cubicBezTo>
                  <a:pt x="2403819" y="8138"/>
                  <a:pt x="2377171" y="6966"/>
                  <a:pt x="2286609" y="0"/>
                </a:cubicBezTo>
                <a:lnTo>
                  <a:pt x="1820616" y="8792"/>
                </a:lnTo>
                <a:cubicBezTo>
                  <a:pt x="1797000" y="9566"/>
                  <a:pt x="1773074" y="11367"/>
                  <a:pt x="1750278" y="17584"/>
                </a:cubicBezTo>
                <a:cubicBezTo>
                  <a:pt x="1740083" y="20364"/>
                  <a:pt x="1733795" y="31459"/>
                  <a:pt x="1723901" y="35169"/>
                </a:cubicBezTo>
                <a:cubicBezTo>
                  <a:pt x="1709908" y="40416"/>
                  <a:pt x="1694477" y="40500"/>
                  <a:pt x="1679939" y="43961"/>
                </a:cubicBezTo>
                <a:cubicBezTo>
                  <a:pt x="1632918" y="55156"/>
                  <a:pt x="1584141" y="61179"/>
                  <a:pt x="1539263" y="79130"/>
                </a:cubicBezTo>
                <a:cubicBezTo>
                  <a:pt x="1524609" y="84992"/>
                  <a:pt x="1509724" y="90305"/>
                  <a:pt x="1495301" y="96715"/>
                </a:cubicBezTo>
                <a:cubicBezTo>
                  <a:pt x="1483324" y="102038"/>
                  <a:pt x="1472566" y="110155"/>
                  <a:pt x="1460132" y="114300"/>
                </a:cubicBezTo>
                <a:cubicBezTo>
                  <a:pt x="1445955" y="119026"/>
                  <a:pt x="1430824" y="120161"/>
                  <a:pt x="1416170" y="123092"/>
                </a:cubicBezTo>
                <a:cubicBezTo>
                  <a:pt x="1407378" y="128953"/>
                  <a:pt x="1399506" y="136513"/>
                  <a:pt x="1389793" y="140676"/>
                </a:cubicBezTo>
                <a:cubicBezTo>
                  <a:pt x="1378686" y="145436"/>
                  <a:pt x="1365187" y="143600"/>
                  <a:pt x="1354624" y="149469"/>
                </a:cubicBezTo>
                <a:cubicBezTo>
                  <a:pt x="1338220" y="158583"/>
                  <a:pt x="1327137" y="175652"/>
                  <a:pt x="1310663" y="184638"/>
                </a:cubicBezTo>
                <a:cubicBezTo>
                  <a:pt x="1294390" y="193514"/>
                  <a:pt x="1275119" y="195339"/>
                  <a:pt x="1257909" y="202223"/>
                </a:cubicBezTo>
                <a:cubicBezTo>
                  <a:pt x="1243255" y="208084"/>
                  <a:pt x="1227803" y="212250"/>
                  <a:pt x="1213947" y="219807"/>
                </a:cubicBezTo>
                <a:cubicBezTo>
                  <a:pt x="1195393" y="229927"/>
                  <a:pt x="1181243" y="248293"/>
                  <a:pt x="1161193" y="254976"/>
                </a:cubicBezTo>
                <a:cubicBezTo>
                  <a:pt x="1143608" y="260838"/>
                  <a:pt x="1124333" y="263024"/>
                  <a:pt x="1108439" y="272561"/>
                </a:cubicBezTo>
                <a:cubicBezTo>
                  <a:pt x="1093785" y="281353"/>
                  <a:pt x="1078697" y="289459"/>
                  <a:pt x="1064478" y="298938"/>
                </a:cubicBezTo>
                <a:cubicBezTo>
                  <a:pt x="1052285" y="307067"/>
                  <a:pt x="1041967" y="317931"/>
                  <a:pt x="1029309" y="325315"/>
                </a:cubicBezTo>
                <a:cubicBezTo>
                  <a:pt x="1006666" y="338523"/>
                  <a:pt x="982416" y="348761"/>
                  <a:pt x="958970" y="360484"/>
                </a:cubicBezTo>
                <a:cubicBezTo>
                  <a:pt x="947247" y="366346"/>
                  <a:pt x="934286" y="370205"/>
                  <a:pt x="923801" y="378069"/>
                </a:cubicBezTo>
                <a:cubicBezTo>
                  <a:pt x="871721" y="417129"/>
                  <a:pt x="900830" y="396314"/>
                  <a:pt x="835878" y="439615"/>
                </a:cubicBezTo>
                <a:cubicBezTo>
                  <a:pt x="827086" y="445477"/>
                  <a:pt x="818953" y="452474"/>
                  <a:pt x="809501" y="457200"/>
                </a:cubicBezTo>
                <a:cubicBezTo>
                  <a:pt x="755430" y="484234"/>
                  <a:pt x="785235" y="467515"/>
                  <a:pt x="721578" y="509953"/>
                </a:cubicBezTo>
                <a:cubicBezTo>
                  <a:pt x="712786" y="515815"/>
                  <a:pt x="702673" y="520066"/>
                  <a:pt x="695201" y="527538"/>
                </a:cubicBezTo>
                <a:cubicBezTo>
                  <a:pt x="686409" y="536330"/>
                  <a:pt x="678942" y="546688"/>
                  <a:pt x="668824" y="553915"/>
                </a:cubicBezTo>
                <a:cubicBezTo>
                  <a:pt x="658159" y="561533"/>
                  <a:pt x="644894" y="564757"/>
                  <a:pt x="633655" y="571500"/>
                </a:cubicBezTo>
                <a:cubicBezTo>
                  <a:pt x="615533" y="582373"/>
                  <a:pt x="598486" y="594946"/>
                  <a:pt x="580901" y="606669"/>
                </a:cubicBezTo>
                <a:lnTo>
                  <a:pt x="554524" y="624253"/>
                </a:lnTo>
                <a:cubicBezTo>
                  <a:pt x="545732" y="630115"/>
                  <a:pt x="537958" y="637913"/>
                  <a:pt x="528147" y="641838"/>
                </a:cubicBezTo>
                <a:cubicBezTo>
                  <a:pt x="513493" y="647700"/>
                  <a:pt x="497719" y="651303"/>
                  <a:pt x="484186" y="659423"/>
                </a:cubicBezTo>
                <a:cubicBezTo>
                  <a:pt x="468094" y="669078"/>
                  <a:pt x="455237" y="683332"/>
                  <a:pt x="440224" y="694592"/>
                </a:cubicBezTo>
                <a:cubicBezTo>
                  <a:pt x="389833" y="732384"/>
                  <a:pt x="438170" y="695619"/>
                  <a:pt x="387470" y="720969"/>
                </a:cubicBezTo>
                <a:cubicBezTo>
                  <a:pt x="319293" y="755058"/>
                  <a:pt x="401016" y="725244"/>
                  <a:pt x="334716" y="747346"/>
                </a:cubicBezTo>
                <a:cubicBezTo>
                  <a:pt x="320695" y="768379"/>
                  <a:pt x="312296" y="784714"/>
                  <a:pt x="290755" y="800100"/>
                </a:cubicBezTo>
                <a:cubicBezTo>
                  <a:pt x="280090" y="807718"/>
                  <a:pt x="267309" y="811823"/>
                  <a:pt x="255586" y="817684"/>
                </a:cubicBezTo>
                <a:cubicBezTo>
                  <a:pt x="237496" y="844818"/>
                  <a:pt x="237951" y="847872"/>
                  <a:pt x="211624" y="870438"/>
                </a:cubicBezTo>
                <a:cubicBezTo>
                  <a:pt x="200498" y="879975"/>
                  <a:pt x="186817" y="886453"/>
                  <a:pt x="176455" y="896815"/>
                </a:cubicBezTo>
                <a:cubicBezTo>
                  <a:pt x="168983" y="904287"/>
                  <a:pt x="165747" y="915169"/>
                  <a:pt x="158870" y="923192"/>
                </a:cubicBezTo>
                <a:cubicBezTo>
                  <a:pt x="148081" y="935780"/>
                  <a:pt x="133648" y="945098"/>
                  <a:pt x="123701" y="958361"/>
                </a:cubicBezTo>
                <a:cubicBezTo>
                  <a:pt x="115837" y="968846"/>
                  <a:pt x="113386" y="982624"/>
                  <a:pt x="106116" y="993530"/>
                </a:cubicBezTo>
                <a:cubicBezTo>
                  <a:pt x="95706" y="1009144"/>
                  <a:pt x="82670" y="1022838"/>
                  <a:pt x="70947" y="1037492"/>
                </a:cubicBezTo>
                <a:cubicBezTo>
                  <a:pt x="65086" y="1052146"/>
                  <a:pt x="60421" y="1067337"/>
                  <a:pt x="53363" y="1081453"/>
                </a:cubicBezTo>
                <a:cubicBezTo>
                  <a:pt x="42796" y="1102587"/>
                  <a:pt x="27971" y="1121489"/>
                  <a:pt x="18193" y="1143000"/>
                </a:cubicBezTo>
                <a:cubicBezTo>
                  <a:pt x="13193" y="1154001"/>
                  <a:pt x="12332" y="1166446"/>
                  <a:pt x="9401" y="1178169"/>
                </a:cubicBezTo>
                <a:cubicBezTo>
                  <a:pt x="395" y="1304257"/>
                  <a:pt x="-6233" y="1324031"/>
                  <a:pt x="9401" y="1459523"/>
                </a:cubicBezTo>
                <a:cubicBezTo>
                  <a:pt x="12507" y="1486441"/>
                  <a:pt x="25754" y="1538688"/>
                  <a:pt x="44570" y="1565030"/>
                </a:cubicBezTo>
                <a:cubicBezTo>
                  <a:pt x="51797" y="1575148"/>
                  <a:pt x="62987" y="1581855"/>
                  <a:pt x="70947" y="1591407"/>
                </a:cubicBezTo>
                <a:cubicBezTo>
                  <a:pt x="87123" y="1610818"/>
                  <a:pt x="95418" y="1635898"/>
                  <a:pt x="114909" y="1652953"/>
                </a:cubicBezTo>
                <a:cubicBezTo>
                  <a:pt x="127770" y="1664206"/>
                  <a:pt x="144870" y="1669530"/>
                  <a:pt x="158870" y="1679330"/>
                </a:cubicBezTo>
                <a:cubicBezTo>
                  <a:pt x="174244" y="1690092"/>
                  <a:pt x="186657" y="1704985"/>
                  <a:pt x="202832" y="1714500"/>
                </a:cubicBezTo>
                <a:cubicBezTo>
                  <a:pt x="236723" y="1734436"/>
                  <a:pt x="275623" y="1745442"/>
                  <a:pt x="308339" y="1767253"/>
                </a:cubicBezTo>
                <a:cubicBezTo>
                  <a:pt x="324449" y="1777993"/>
                  <a:pt x="371679" y="1812632"/>
                  <a:pt x="396263" y="1820007"/>
                </a:cubicBezTo>
                <a:cubicBezTo>
                  <a:pt x="413338" y="1825130"/>
                  <a:pt x="431614" y="1824933"/>
                  <a:pt x="449016" y="1828800"/>
                </a:cubicBezTo>
                <a:cubicBezTo>
                  <a:pt x="458063" y="1830811"/>
                  <a:pt x="466601" y="1834661"/>
                  <a:pt x="475393" y="1837592"/>
                </a:cubicBezTo>
                <a:cubicBezTo>
                  <a:pt x="484185" y="1846384"/>
                  <a:pt x="491424" y="1857072"/>
                  <a:pt x="501770" y="1863969"/>
                </a:cubicBezTo>
                <a:cubicBezTo>
                  <a:pt x="509481" y="1869110"/>
                  <a:pt x="519710" y="1868926"/>
                  <a:pt x="528147" y="1872761"/>
                </a:cubicBezTo>
                <a:cubicBezTo>
                  <a:pt x="552011" y="1883608"/>
                  <a:pt x="576675" y="1893389"/>
                  <a:pt x="598486" y="1907930"/>
                </a:cubicBezTo>
                <a:cubicBezTo>
                  <a:pt x="676057" y="1959645"/>
                  <a:pt x="552091" y="1880341"/>
                  <a:pt x="677616" y="1943100"/>
                </a:cubicBezTo>
                <a:cubicBezTo>
                  <a:pt x="689339" y="1948961"/>
                  <a:pt x="700739" y="1955521"/>
                  <a:pt x="712786" y="1960684"/>
                </a:cubicBezTo>
                <a:cubicBezTo>
                  <a:pt x="721305" y="1964335"/>
                  <a:pt x="730694" y="1965712"/>
                  <a:pt x="739163" y="1969476"/>
                </a:cubicBezTo>
                <a:cubicBezTo>
                  <a:pt x="757128" y="1977461"/>
                  <a:pt x="773566" y="1988795"/>
                  <a:pt x="791916" y="1995853"/>
                </a:cubicBezTo>
                <a:cubicBezTo>
                  <a:pt x="844725" y="2016165"/>
                  <a:pt x="885036" y="2016936"/>
                  <a:pt x="941386" y="2031023"/>
                </a:cubicBezTo>
                <a:cubicBezTo>
                  <a:pt x="993850" y="2044139"/>
                  <a:pt x="964636" y="2037829"/>
                  <a:pt x="1029309" y="2048607"/>
                </a:cubicBezTo>
                <a:cubicBezTo>
                  <a:pt x="1038101" y="2051538"/>
                  <a:pt x="1047167" y="2053749"/>
                  <a:pt x="1055686" y="2057400"/>
                </a:cubicBezTo>
                <a:cubicBezTo>
                  <a:pt x="1067733" y="2062563"/>
                  <a:pt x="1078210" y="2071536"/>
                  <a:pt x="1090855" y="2074984"/>
                </a:cubicBezTo>
                <a:cubicBezTo>
                  <a:pt x="1110848" y="2080437"/>
                  <a:pt x="1131851" y="2081096"/>
                  <a:pt x="1152401" y="2083776"/>
                </a:cubicBezTo>
                <a:cubicBezTo>
                  <a:pt x="1206348" y="2090813"/>
                  <a:pt x="1318327" y="2105510"/>
                  <a:pt x="1381001" y="2110153"/>
                </a:cubicBezTo>
                <a:cubicBezTo>
                  <a:pt x="1430774" y="2113840"/>
                  <a:pt x="1480647" y="2116015"/>
                  <a:pt x="1530470" y="2118946"/>
                </a:cubicBezTo>
                <a:lnTo>
                  <a:pt x="2119555" y="2110153"/>
                </a:lnTo>
                <a:cubicBezTo>
                  <a:pt x="2198722" y="2108469"/>
                  <a:pt x="2277811" y="2104138"/>
                  <a:pt x="2356947" y="2101361"/>
                </a:cubicBezTo>
                <a:lnTo>
                  <a:pt x="2620716" y="2092569"/>
                </a:lnTo>
                <a:cubicBezTo>
                  <a:pt x="2652955" y="2089638"/>
                  <a:pt x="2685615" y="2089742"/>
                  <a:pt x="2717432" y="2083776"/>
                </a:cubicBezTo>
                <a:cubicBezTo>
                  <a:pt x="2732944" y="2080867"/>
                  <a:pt x="2746420" y="2071183"/>
                  <a:pt x="2761393" y="2066192"/>
                </a:cubicBezTo>
                <a:cubicBezTo>
                  <a:pt x="2793624" y="2055449"/>
                  <a:pt x="2824119" y="2053836"/>
                  <a:pt x="2858109" y="2048607"/>
                </a:cubicBezTo>
                <a:cubicBezTo>
                  <a:pt x="2875729" y="2045896"/>
                  <a:pt x="2893153" y="2041858"/>
                  <a:pt x="2910863" y="2039815"/>
                </a:cubicBezTo>
                <a:cubicBezTo>
                  <a:pt x="3103151" y="2017628"/>
                  <a:pt x="3041974" y="2027267"/>
                  <a:pt x="3201009" y="2013438"/>
                </a:cubicBezTo>
                <a:cubicBezTo>
                  <a:pt x="3230352" y="2010887"/>
                  <a:pt x="3259624" y="2007577"/>
                  <a:pt x="3288932" y="2004646"/>
                </a:cubicBezTo>
                <a:cubicBezTo>
                  <a:pt x="3303586" y="1998784"/>
                  <a:pt x="3317461" y="1990368"/>
                  <a:pt x="3332893" y="1987061"/>
                </a:cubicBezTo>
                <a:cubicBezTo>
                  <a:pt x="3358843" y="1981500"/>
                  <a:pt x="3385809" y="1982408"/>
                  <a:pt x="3412024" y="1978269"/>
                </a:cubicBezTo>
                <a:cubicBezTo>
                  <a:pt x="3441546" y="1973608"/>
                  <a:pt x="3470771" y="1967168"/>
                  <a:pt x="3499947" y="1960684"/>
                </a:cubicBezTo>
                <a:cubicBezTo>
                  <a:pt x="3523539" y="1955441"/>
                  <a:pt x="3546655" y="1948164"/>
                  <a:pt x="3570286" y="1943100"/>
                </a:cubicBezTo>
                <a:cubicBezTo>
                  <a:pt x="3587717" y="1939365"/>
                  <a:pt x="3605744" y="1938631"/>
                  <a:pt x="3623039" y="1934307"/>
                </a:cubicBezTo>
                <a:cubicBezTo>
                  <a:pt x="3683719" y="1919137"/>
                  <a:pt x="3677371" y="1908107"/>
                  <a:pt x="3746132" y="1899138"/>
                </a:cubicBezTo>
                <a:cubicBezTo>
                  <a:pt x="3789821" y="1893439"/>
                  <a:pt x="3834055" y="1893277"/>
                  <a:pt x="3878016" y="1890346"/>
                </a:cubicBezTo>
                <a:cubicBezTo>
                  <a:pt x="3898532" y="1884484"/>
                  <a:pt x="3918700" y="1877232"/>
                  <a:pt x="3939563" y="1872761"/>
                </a:cubicBezTo>
                <a:cubicBezTo>
                  <a:pt x="3959827" y="1868419"/>
                  <a:pt x="3980667" y="1867376"/>
                  <a:pt x="4001109" y="1863969"/>
                </a:cubicBezTo>
                <a:cubicBezTo>
                  <a:pt x="4033430" y="1858582"/>
                  <a:pt x="4065586" y="1852246"/>
                  <a:pt x="4097824" y="1846384"/>
                </a:cubicBezTo>
                <a:cubicBezTo>
                  <a:pt x="4112478" y="1840523"/>
                  <a:pt x="4126559" y="1832953"/>
                  <a:pt x="4141786" y="1828800"/>
                </a:cubicBezTo>
                <a:cubicBezTo>
                  <a:pt x="4158985" y="1824109"/>
                  <a:pt x="4176807" y="1821841"/>
                  <a:pt x="4194539" y="1820007"/>
                </a:cubicBezTo>
                <a:cubicBezTo>
                  <a:pt x="4471909" y="1791313"/>
                  <a:pt x="4314902" y="1816068"/>
                  <a:pt x="4449516" y="1793630"/>
                </a:cubicBezTo>
                <a:cubicBezTo>
                  <a:pt x="4461239" y="1787769"/>
                  <a:pt x="4472414" y="1780648"/>
                  <a:pt x="4484686" y="1776046"/>
                </a:cubicBezTo>
                <a:cubicBezTo>
                  <a:pt x="4536888" y="1756470"/>
                  <a:pt x="4657430" y="1759036"/>
                  <a:pt x="4678116" y="1758461"/>
                </a:cubicBezTo>
                <a:lnTo>
                  <a:pt x="5152901" y="1749669"/>
                </a:lnTo>
                <a:cubicBezTo>
                  <a:pt x="5231568" y="1742517"/>
                  <a:pt x="5312547" y="1736249"/>
                  <a:pt x="5390293" y="1723292"/>
                </a:cubicBezTo>
                <a:cubicBezTo>
                  <a:pt x="5407878" y="1720361"/>
                  <a:pt x="5425616" y="1718235"/>
                  <a:pt x="5443047" y="1714500"/>
                </a:cubicBezTo>
                <a:cubicBezTo>
                  <a:pt x="5466678" y="1709436"/>
                  <a:pt x="5489632" y="1701369"/>
                  <a:pt x="5513386" y="1696915"/>
                </a:cubicBezTo>
                <a:cubicBezTo>
                  <a:pt x="5536610" y="1692561"/>
                  <a:pt x="5560278" y="1691054"/>
                  <a:pt x="5583724" y="1688123"/>
                </a:cubicBezTo>
                <a:cubicBezTo>
                  <a:pt x="5657027" y="1658801"/>
                  <a:pt x="5604096" y="1675442"/>
                  <a:pt x="5706816" y="1661746"/>
                </a:cubicBezTo>
                <a:cubicBezTo>
                  <a:pt x="5724487" y="1659390"/>
                  <a:pt x="5741950" y="1655664"/>
                  <a:pt x="5759570" y="1652953"/>
                </a:cubicBezTo>
                <a:cubicBezTo>
                  <a:pt x="5780053" y="1649802"/>
                  <a:pt x="5800601" y="1647092"/>
                  <a:pt x="5821116" y="1644161"/>
                </a:cubicBezTo>
                <a:cubicBezTo>
                  <a:pt x="5838701" y="1638299"/>
                  <a:pt x="5856116" y="1631902"/>
                  <a:pt x="5873870" y="1626576"/>
                </a:cubicBezTo>
                <a:cubicBezTo>
                  <a:pt x="5885444" y="1623104"/>
                  <a:pt x="5897885" y="1622432"/>
                  <a:pt x="5909039" y="1617784"/>
                </a:cubicBezTo>
                <a:cubicBezTo>
                  <a:pt x="6030759" y="1567068"/>
                  <a:pt x="5935244" y="1593648"/>
                  <a:pt x="6014547" y="1573823"/>
                </a:cubicBezTo>
                <a:cubicBezTo>
                  <a:pt x="6033991" y="1554379"/>
                  <a:pt x="6042820" y="1542101"/>
                  <a:pt x="6067301" y="1529861"/>
                </a:cubicBezTo>
                <a:cubicBezTo>
                  <a:pt x="6075590" y="1525716"/>
                  <a:pt x="6084886" y="1524000"/>
                  <a:pt x="6093678" y="1521069"/>
                </a:cubicBezTo>
                <a:cubicBezTo>
                  <a:pt x="6102470" y="1509346"/>
                  <a:pt x="6108131" y="1494417"/>
                  <a:pt x="6120055" y="1485900"/>
                </a:cubicBezTo>
                <a:cubicBezTo>
                  <a:pt x="6129888" y="1478876"/>
                  <a:pt x="6144117" y="1481867"/>
                  <a:pt x="6155224" y="1477107"/>
                </a:cubicBezTo>
                <a:cubicBezTo>
                  <a:pt x="6164937" y="1472944"/>
                  <a:pt x="6172809" y="1465384"/>
                  <a:pt x="6181601" y="1459523"/>
                </a:cubicBezTo>
                <a:cubicBezTo>
                  <a:pt x="6187463" y="1450731"/>
                  <a:pt x="6194460" y="1442598"/>
                  <a:pt x="6199186" y="1433146"/>
                </a:cubicBezTo>
                <a:cubicBezTo>
                  <a:pt x="6203331" y="1424857"/>
                  <a:pt x="6202188" y="1414006"/>
                  <a:pt x="6207978" y="1406769"/>
                </a:cubicBezTo>
                <a:cubicBezTo>
                  <a:pt x="6236793" y="1370749"/>
                  <a:pt x="6225563" y="1427284"/>
                  <a:pt x="6234355" y="14155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807" y="1141540"/>
            <a:ext cx="6857170" cy="5436397"/>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r="46411" b="15392"/>
          <a:stretch/>
        </p:blipFill>
        <p:spPr>
          <a:xfrm>
            <a:off x="1341670" y="4114800"/>
            <a:ext cx="2136636" cy="2452148"/>
          </a:xfrm>
          <a:prstGeom prst="rect">
            <a:avLst/>
          </a:prstGeom>
        </p:spPr>
      </p:pic>
    </p:spTree>
    <p:extLst>
      <p:ext uri="{BB962C8B-B14F-4D97-AF65-F5344CB8AC3E}">
        <p14:creationId xmlns:p14="http://schemas.microsoft.com/office/powerpoint/2010/main" val="143302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Enclosure</a:t>
            </a:r>
            <a:endParaRPr lang="en-US" dirty="0"/>
          </a:p>
        </p:txBody>
      </p:sp>
      <p:pic>
        <p:nvPicPr>
          <p:cNvPr id="13" name="Content Placeholder 1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670612" y="1238418"/>
            <a:ext cx="7122438" cy="5060120"/>
          </a:xfrm>
        </p:spPr>
      </p:pic>
      <p:sp>
        <p:nvSpPr>
          <p:cNvPr id="14" name="TextBox 13"/>
          <p:cNvSpPr txBox="1"/>
          <p:nvPr/>
        </p:nvSpPr>
        <p:spPr>
          <a:xfrm>
            <a:off x="610855" y="1451507"/>
            <a:ext cx="3180355"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Enclosed objects are seen are constituting a group.</a:t>
            </a:r>
          </a:p>
        </p:txBody>
      </p:sp>
      <p:sp>
        <p:nvSpPr>
          <p:cNvPr id="15" name="TextBox 14"/>
          <p:cNvSpPr txBox="1"/>
          <p:nvPr/>
        </p:nvSpPr>
        <p:spPr>
          <a:xfrm>
            <a:off x="543815" y="2236337"/>
            <a:ext cx="3937873"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For example, if you wish to draw </a:t>
            </a:r>
            <a:br>
              <a:rPr lang="en-US" dirty="0" smtClean="0"/>
            </a:br>
            <a:r>
              <a:rPr lang="en-US" dirty="0" smtClean="0"/>
              <a:t>attention to a certain cluster, </a:t>
            </a:r>
            <a:br>
              <a:rPr lang="en-US" dirty="0" smtClean="0"/>
            </a:br>
            <a:r>
              <a:rPr lang="en-US" dirty="0" smtClean="0"/>
              <a:t>just draw a circle around it.  Great </a:t>
            </a:r>
            <a:br>
              <a:rPr lang="en-US" dirty="0" smtClean="0"/>
            </a:br>
            <a:r>
              <a:rPr lang="en-US" dirty="0" smtClean="0"/>
              <a:t>for pointing out special areas.</a:t>
            </a:r>
          </a:p>
        </p:txBody>
      </p:sp>
      <p:sp>
        <p:nvSpPr>
          <p:cNvPr id="4" name="Oval 3"/>
          <p:cNvSpPr/>
          <p:nvPr/>
        </p:nvSpPr>
        <p:spPr>
          <a:xfrm>
            <a:off x="8534401" y="1380563"/>
            <a:ext cx="1138518" cy="12729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09" y="3436666"/>
            <a:ext cx="4412091" cy="3069537"/>
          </a:xfrm>
          <a:prstGeom prst="rect">
            <a:avLst/>
          </a:prstGeom>
        </p:spPr>
      </p:pic>
    </p:spTree>
    <p:extLst>
      <p:ext uri="{BB962C8B-B14F-4D97-AF65-F5344CB8AC3E}">
        <p14:creationId xmlns:p14="http://schemas.microsoft.com/office/powerpoint/2010/main" val="239158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losure</a:t>
            </a:r>
            <a:endParaRPr lang="en-US" dirty="0"/>
          </a:p>
        </p:txBody>
      </p:sp>
      <p:sp>
        <p:nvSpPr>
          <p:cNvPr id="14" name="TextBox 13"/>
          <p:cNvSpPr txBox="1"/>
          <p:nvPr/>
        </p:nvSpPr>
        <p:spPr>
          <a:xfrm>
            <a:off x="521207" y="1478401"/>
            <a:ext cx="3180355"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Our brains don’t like incompleteness, they try to close areas that are left open.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185" y="1370825"/>
            <a:ext cx="6794939" cy="48274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251" y="1370825"/>
            <a:ext cx="6811873" cy="4839480"/>
          </a:xfrm>
          <a:prstGeom prst="rect">
            <a:avLst/>
          </a:prstGeom>
        </p:spPr>
      </p:pic>
      <p:sp>
        <p:nvSpPr>
          <p:cNvPr id="12" name="TextBox 11"/>
          <p:cNvSpPr txBox="1"/>
          <p:nvPr/>
        </p:nvSpPr>
        <p:spPr>
          <a:xfrm>
            <a:off x="521207" y="2957578"/>
            <a:ext cx="3180355"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To avoid this problem, clearly specify when data is missing</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4185" y="1382856"/>
            <a:ext cx="6794939" cy="482744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4185" y="1394887"/>
            <a:ext cx="6794939" cy="4827449"/>
          </a:xfrm>
          <a:prstGeom prst="rect">
            <a:avLst/>
          </a:prstGeom>
        </p:spPr>
      </p:pic>
    </p:spTree>
    <p:extLst>
      <p:ext uri="{BB962C8B-B14F-4D97-AF65-F5344CB8AC3E}">
        <p14:creationId xmlns:p14="http://schemas.microsoft.com/office/powerpoint/2010/main" val="124047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a:t>
            </a:r>
            <a:endParaRPr lang="en-US" dirty="0"/>
          </a:p>
        </p:txBody>
      </p:sp>
      <p:sp>
        <p:nvSpPr>
          <p:cNvPr id="14" name="TextBox 13"/>
          <p:cNvSpPr txBox="1"/>
          <p:nvPr/>
        </p:nvSpPr>
        <p:spPr>
          <a:xfrm>
            <a:off x="521207" y="1478401"/>
            <a:ext cx="3180355"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Elements that are connected are perceived as members of the same group.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729" y="1258465"/>
            <a:ext cx="7519152" cy="534196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103"/>
          <a:stretch/>
        </p:blipFill>
        <p:spPr>
          <a:xfrm>
            <a:off x="4106242" y="1255059"/>
            <a:ext cx="7572125" cy="5212676"/>
          </a:xfrm>
          <a:prstGeom prst="rect">
            <a:avLst/>
          </a:prstGeom>
        </p:spPr>
      </p:pic>
    </p:spTree>
    <p:extLst>
      <p:ext uri="{BB962C8B-B14F-4D97-AF65-F5344CB8AC3E}">
        <p14:creationId xmlns:p14="http://schemas.microsoft.com/office/powerpoint/2010/main" val="42221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Preattentive</a:t>
            </a:r>
            <a:r>
              <a:rPr lang="en-US" dirty="0" smtClean="0"/>
              <a:t> processing</a:t>
            </a:r>
            <a:endParaRPr lang="en-US" dirty="0"/>
          </a:p>
        </p:txBody>
      </p:sp>
      <p:sp>
        <p:nvSpPr>
          <p:cNvPr id="4" name="TextBox 3"/>
          <p:cNvSpPr txBox="1"/>
          <p:nvPr/>
        </p:nvSpPr>
        <p:spPr>
          <a:xfrm>
            <a:off x="521207" y="1478401"/>
            <a:ext cx="4256981"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 technique by which you use visual principles to </a:t>
            </a:r>
            <a:r>
              <a:rPr lang="en-US" smtClean="0"/>
              <a:t>direct attention </a:t>
            </a:r>
            <a:r>
              <a:rPr lang="en-US" dirty="0" smtClean="0"/>
              <a:t>to certain portions of your figure.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066" y="1555452"/>
            <a:ext cx="6483327" cy="46060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6066" y="1555452"/>
            <a:ext cx="6483327" cy="460606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066" y="1555452"/>
            <a:ext cx="6483327" cy="4606065"/>
          </a:xfrm>
          <a:prstGeom prst="rect">
            <a:avLst/>
          </a:prstGeom>
        </p:spPr>
      </p:pic>
    </p:spTree>
    <p:extLst>
      <p:ext uri="{BB962C8B-B14F-4D97-AF65-F5344CB8AC3E}">
        <p14:creationId xmlns:p14="http://schemas.microsoft.com/office/powerpoint/2010/main" val="50499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smtClean="0">
                <a:solidFill>
                  <a:schemeClr val="bg1"/>
                </a:solidFill>
              </a:rPr>
              <a:t>General principles for figure design</a:t>
            </a:r>
            <a:endParaRPr lang="en-US" sz="4800" dirty="0">
              <a:solidFill>
                <a:schemeClr val="bg1"/>
              </a:solidFill>
            </a:endParaRPr>
          </a:p>
        </p:txBody>
      </p:sp>
      <p:sp>
        <p:nvSpPr>
          <p:cNvPr id="3" name="Subtitle 2"/>
          <p:cNvSpPr>
            <a:spLocks noGrp="1"/>
          </p:cNvSpPr>
          <p:nvPr>
            <p:ph type="subTitle" idx="4294967295"/>
          </p:nvPr>
        </p:nvSpPr>
        <p:spPr>
          <a:xfrm>
            <a:off x="838200" y="3115985"/>
            <a:ext cx="9582736" cy="1137793"/>
          </a:xfrm>
        </p:spPr>
        <p:txBody>
          <a:bodyPr>
            <a:normAutofit/>
          </a:bodyPr>
          <a:lstStyle/>
          <a:p>
            <a:pPr marL="0" indent="0">
              <a:buNone/>
            </a:pPr>
            <a:r>
              <a:rPr lang="en-US" sz="2400" dirty="0" smtClean="0">
                <a:solidFill>
                  <a:schemeClr val="bg1"/>
                </a:solidFill>
                <a:latin typeface="+mj-lt"/>
              </a:rPr>
              <a:t>These serve as rules that can guide the creation of any chart.</a:t>
            </a:r>
            <a:endParaRPr lang="en-US" sz="2400" dirty="0">
              <a:solidFill>
                <a:schemeClr val="bg1"/>
              </a:solidFill>
              <a:latin typeface="+mj-lt"/>
            </a:endParaRPr>
          </a:p>
        </p:txBody>
      </p:sp>
    </p:spTree>
    <p:extLst>
      <p:ext uri="{BB962C8B-B14F-4D97-AF65-F5344CB8AC3E}">
        <p14:creationId xmlns:p14="http://schemas.microsoft.com/office/powerpoint/2010/main" val="41932866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General principles for figure design</a:t>
            </a:r>
            <a:endParaRPr lang="en-US" dirty="0">
              <a:latin typeface="Segoe UI Light" panose="020B0502040204020203" pitchFamily="34" charset="0"/>
              <a:cs typeface="Segoe UI Light" panose="020B0502040204020203" pitchFamily="34" charset="0"/>
            </a:endParaRPr>
          </a:p>
        </p:txBody>
      </p:sp>
      <p:sp>
        <p:nvSpPr>
          <p:cNvPr id="25" name="Content Placeholder 17"/>
          <p:cNvSpPr txBox="1">
            <a:spLocks/>
          </p:cNvSpPr>
          <p:nvPr/>
        </p:nvSpPr>
        <p:spPr>
          <a:xfrm>
            <a:off x="615115" y="159306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smtClean="0">
                <a:latin typeface="Segoe UI" panose="020B0502040204020203" pitchFamily="34" charset="0"/>
                <a:cs typeface="Segoe UI" panose="020B0502040204020203" pitchFamily="34" charset="0"/>
              </a:rPr>
              <a:t>Keep these in mind for all figures:</a:t>
            </a:r>
            <a:endParaRPr lang="en-US" dirty="0">
              <a:latin typeface="Segoe UI" panose="020B0502040204020203" pitchFamily="34" charset="0"/>
              <a:cs typeface="Segoe UI" panose="020B0502040204020203" pitchFamily="34" charset="0"/>
            </a:endParaRPr>
          </a:p>
        </p:txBody>
      </p:sp>
      <p:grpSp>
        <p:nvGrpSpPr>
          <p:cNvPr id="18" name="Group 17" descr="Small circle with number 1 inside  indicating step 1"/>
          <p:cNvGrpSpPr/>
          <p:nvPr/>
        </p:nvGrpSpPr>
        <p:grpSpPr bwMode="blackWhite">
          <a:xfrm>
            <a:off x="541609" y="2427350"/>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132936" y="2468024"/>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smtClean="0">
                <a:solidFill>
                  <a:prstClr val="black">
                    <a:lumMod val="75000"/>
                    <a:lumOff val="25000"/>
                  </a:prstClr>
                </a:solidFill>
                <a:latin typeface="Segoe UI" panose="020B0502040204020203" pitchFamily="34" charset="0"/>
                <a:cs typeface="Segoe UI" panose="020B0502040204020203" pitchFamily="34" charset="0"/>
              </a:rPr>
              <a:t>Make sure you’re showing the data that is important.</a:t>
            </a:r>
            <a:endParaRPr lang="en-US" dirty="0">
              <a:solidFill>
                <a:prstClr val="black">
                  <a:lumMod val="75000"/>
                  <a:lumOff val="25000"/>
                </a:prstClr>
              </a:solidFill>
              <a:cs typeface="Segoe UI"/>
            </a:endParaRPr>
          </a:p>
        </p:txBody>
      </p:sp>
      <p:grpSp>
        <p:nvGrpSpPr>
          <p:cNvPr id="33" name="Group 32" descr="Small circle with number 2 inside  indicating step 2"/>
          <p:cNvGrpSpPr/>
          <p:nvPr/>
        </p:nvGrpSpPr>
        <p:grpSpPr bwMode="blackWhite">
          <a:xfrm>
            <a:off x="541609" y="3279219"/>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137992" y="3295509"/>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smtClean="0">
                <a:solidFill>
                  <a:prstClr val="black">
                    <a:lumMod val="75000"/>
                    <a:lumOff val="25000"/>
                  </a:prstClr>
                </a:solidFill>
                <a:latin typeface="Segoe UI" panose="020B0502040204020203" pitchFamily="34" charset="0"/>
                <a:cs typeface="Segoe UI" panose="020B0502040204020203" pitchFamily="34" charset="0"/>
              </a:rPr>
              <a:t>Remove clutter.</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2" name="Group 21" descr="Small circle with number 3 inside  indicating step 3"/>
          <p:cNvGrpSpPr/>
          <p:nvPr/>
        </p:nvGrpSpPr>
        <p:grpSpPr bwMode="blackWhite">
          <a:xfrm>
            <a:off x="539081" y="4120024"/>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132936" y="4198893"/>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smtClean="0">
                <a:solidFill>
                  <a:prstClr val="black">
                    <a:lumMod val="75000"/>
                    <a:lumOff val="25000"/>
                  </a:prstClr>
                </a:solidFill>
                <a:cs typeface="Segoe UI"/>
              </a:rPr>
              <a:t>Integrate text and figure. Make sure figure is completely self-explanatory.</a:t>
            </a:r>
            <a:endParaRPr lang="en-US" dirty="0">
              <a:solidFill>
                <a:prstClr val="black">
                  <a:lumMod val="75000"/>
                  <a:lumOff val="25000"/>
                </a:prstClr>
              </a:solidFill>
              <a:cs typeface="Segoe UI"/>
            </a:endParaRPr>
          </a:p>
        </p:txBody>
      </p:sp>
      <p:grpSp>
        <p:nvGrpSpPr>
          <p:cNvPr id="37" name="Group 36" descr="Small circle with number 4 inside  indicating step 4"/>
          <p:cNvGrpSpPr/>
          <p:nvPr/>
        </p:nvGrpSpPr>
        <p:grpSpPr bwMode="blackWhite">
          <a:xfrm>
            <a:off x="536553" y="495290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97260" y="4982941"/>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smtClean="0">
                <a:solidFill>
                  <a:prstClr val="black">
                    <a:lumMod val="75000"/>
                    <a:lumOff val="25000"/>
                  </a:prstClr>
                </a:solidFill>
                <a:latin typeface="Segoe UI" panose="020B0502040204020203" pitchFamily="34" charset="0"/>
                <a:cs typeface="Segoe UI" panose="020B0502040204020203" pitchFamily="34" charset="0"/>
              </a:rPr>
              <a:t>Don’t be afraid to split data.</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3" name="Group 22" descr="Small circle with number 4 inside  indicating step 4"/>
          <p:cNvGrpSpPr/>
          <p:nvPr/>
        </p:nvGrpSpPr>
        <p:grpSpPr bwMode="blackWhite">
          <a:xfrm>
            <a:off x="543472" y="5729381"/>
            <a:ext cx="558179" cy="409838"/>
            <a:chOff x="6953426" y="711274"/>
            <a:chExt cx="558179" cy="409838"/>
          </a:xfrm>
        </p:grpSpPr>
        <p:sp>
          <p:nvSpPr>
            <p:cNvPr id="26" name="Oval 25"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28" name="Content Placeholder 17"/>
          <p:cNvSpPr txBox="1">
            <a:spLocks/>
          </p:cNvSpPr>
          <p:nvPr/>
        </p:nvSpPr>
        <p:spPr>
          <a:xfrm>
            <a:off x="1132936" y="5787522"/>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mtClean="0">
                <a:solidFill>
                  <a:prstClr val="black">
                    <a:lumMod val="75000"/>
                    <a:lumOff val="25000"/>
                  </a:prstClr>
                </a:solidFill>
                <a:cs typeface="Segoe UI"/>
              </a:rPr>
              <a:t>Use greys.</a:t>
            </a:r>
            <a:endParaRPr lang="en-US" dirty="0">
              <a:solidFill>
                <a:prstClr val="black">
                  <a:lumMod val="75000"/>
                  <a:lumOff val="25000"/>
                </a:prstClr>
              </a:solidFill>
              <a:cs typeface="Segoe UI"/>
            </a:endParaRP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9238255" cy="640080"/>
          </a:xfrm>
        </p:spPr>
        <p:txBody>
          <a:bodyPr>
            <a:normAutofit/>
          </a:bodyPr>
          <a:lstStyle/>
          <a:p>
            <a:r>
              <a:rPr lang="en-US" dirty="0" smtClean="0">
                <a:latin typeface="Segoe UI Light" panose="020B0502040204020203" pitchFamily="34" charset="0"/>
                <a:cs typeface="Segoe UI Light" panose="020B0502040204020203" pitchFamily="34" charset="0"/>
              </a:rPr>
              <a:t>1. Make sure you’re showing the data that is important</a:t>
            </a:r>
            <a:endParaRPr lang="en-US"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39" y="1391309"/>
            <a:ext cx="8052009" cy="49703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367" y="1391309"/>
            <a:ext cx="8208281" cy="5236475"/>
          </a:xfrm>
          <a:prstGeom prst="rect">
            <a:avLst/>
          </a:prstGeom>
        </p:spPr>
      </p:pic>
    </p:spTree>
    <p:extLst>
      <p:ext uri="{BB962C8B-B14F-4D97-AF65-F5344CB8AC3E}">
        <p14:creationId xmlns:p14="http://schemas.microsoft.com/office/powerpoint/2010/main" val="627225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sz="quarter" idx="10"/>
          </p:nvPr>
        </p:nvSpPr>
        <p:spPr>
          <a:xfrm>
            <a:off x="539495" y="1435607"/>
            <a:ext cx="10649435" cy="4890377"/>
          </a:xfrm>
        </p:spPr>
        <p:txBody>
          <a:bodyPr/>
          <a:lstStyle/>
          <a:p>
            <a:pPr marL="171450" indent="-171450">
              <a:buFont typeface="Arial" panose="020B0604020202020204" pitchFamily="34" charset="0"/>
              <a:buChar char="•"/>
            </a:pPr>
            <a:r>
              <a:rPr lang="en-US" dirty="0" smtClean="0"/>
              <a:t>Importance of data visualization</a:t>
            </a:r>
          </a:p>
          <a:p>
            <a:pPr marL="171450" indent="-171450">
              <a:buFont typeface="Arial" panose="020B0604020202020204" pitchFamily="34" charset="0"/>
              <a:buChar char="•"/>
            </a:pPr>
            <a:r>
              <a:rPr lang="en-US" dirty="0" smtClean="0"/>
              <a:t>Interesting visual processing/perception phenomena</a:t>
            </a:r>
          </a:p>
          <a:p>
            <a:pPr marL="171450" indent="-171450">
              <a:buFont typeface="Arial" panose="020B0604020202020204" pitchFamily="34" charset="0"/>
              <a:buChar char="•"/>
            </a:pPr>
            <a:r>
              <a:rPr lang="en-US" dirty="0" smtClean="0"/>
              <a:t>General principles of figure design</a:t>
            </a:r>
          </a:p>
          <a:p>
            <a:pPr marL="171450" indent="-171450">
              <a:buFont typeface="Arial" panose="020B0604020202020204" pitchFamily="34" charset="0"/>
              <a:buChar char="•"/>
            </a:pPr>
            <a:r>
              <a:rPr lang="en-US" dirty="0" smtClean="0"/>
              <a:t>What type of chart/figure should you use?</a:t>
            </a:r>
          </a:p>
          <a:p>
            <a:pPr marL="171450" indent="-171450">
              <a:buFont typeface="Arial" panose="020B0604020202020204" pitchFamily="34" charset="0"/>
              <a:buChar char="•"/>
            </a:pPr>
            <a:r>
              <a:rPr lang="en-US" dirty="0" smtClean="0"/>
              <a:t>Commonly used chart types</a:t>
            </a:r>
          </a:p>
          <a:p>
            <a:pPr marL="171450" indent="-171450">
              <a:buFont typeface="Arial" panose="020B0604020202020204" pitchFamily="34" charset="0"/>
              <a:buChar char="•"/>
            </a:pPr>
            <a:r>
              <a:rPr lang="en-US" dirty="0" smtClean="0"/>
              <a:t>Tools to create figures</a:t>
            </a:r>
          </a:p>
          <a:p>
            <a:pPr marL="171450" indent="-171450">
              <a:buFont typeface="Arial" panose="020B0604020202020204" pitchFamily="34" charset="0"/>
              <a:buChar char="•"/>
            </a:pPr>
            <a:r>
              <a:rPr lang="en-US" dirty="0" smtClean="0"/>
              <a:t>References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1395692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9238255" cy="640080"/>
          </a:xfrm>
        </p:spPr>
        <p:txBody>
          <a:bodyPr>
            <a:normAutofit/>
          </a:bodyPr>
          <a:lstStyle/>
          <a:p>
            <a:r>
              <a:rPr lang="en-US" dirty="0">
                <a:latin typeface="Segoe UI Light" panose="020B0502040204020203" pitchFamily="34" charset="0"/>
                <a:cs typeface="Segoe UI Light" panose="020B0502040204020203" pitchFamily="34" charset="0"/>
              </a:rPr>
              <a:t>2</a:t>
            </a:r>
            <a:r>
              <a:rPr lang="en-US" dirty="0" smtClean="0">
                <a:latin typeface="Segoe UI Light" panose="020B0502040204020203" pitchFamily="34" charset="0"/>
                <a:cs typeface="Segoe UI Light" panose="020B0502040204020203" pitchFamily="34" charset="0"/>
              </a:rPr>
              <a:t>. Remove clutter</a:t>
            </a:r>
            <a:endParaRPr lang="en-US"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15" y="1281567"/>
            <a:ext cx="3370012" cy="52820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062" y="1337163"/>
            <a:ext cx="5887915" cy="5170820"/>
          </a:xfrm>
          <a:prstGeom prst="rect">
            <a:avLst/>
          </a:prstGeom>
        </p:spPr>
      </p:pic>
    </p:spTree>
    <p:extLst>
      <p:ext uri="{BB962C8B-B14F-4D97-AF65-F5344CB8AC3E}">
        <p14:creationId xmlns:p14="http://schemas.microsoft.com/office/powerpoint/2010/main" val="2142064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237383"/>
            <a:ext cx="9238255" cy="640080"/>
          </a:xfrm>
        </p:spPr>
        <p:txBody>
          <a:bodyPr>
            <a:normAutofit/>
          </a:bodyPr>
          <a:lstStyle/>
          <a:p>
            <a:r>
              <a:rPr lang="en-US" dirty="0" smtClean="0">
                <a:latin typeface="Segoe UI Light" panose="020B0502040204020203" pitchFamily="34" charset="0"/>
                <a:cs typeface="Segoe UI Light" panose="020B0502040204020203" pitchFamily="34" charset="0"/>
              </a:rPr>
              <a:t>3. Integrate text and figure. Make figure self-explanatory.</a:t>
            </a:r>
            <a:endParaRPr lang="en-US"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31" y="943111"/>
            <a:ext cx="11190176" cy="570050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9241"/>
          <a:stretch/>
        </p:blipFill>
        <p:spPr>
          <a:xfrm>
            <a:off x="1629041" y="1344564"/>
            <a:ext cx="8731830" cy="5513436"/>
          </a:xfrm>
          <a:prstGeom prst="rect">
            <a:avLst/>
          </a:prstGeom>
        </p:spPr>
      </p:pic>
    </p:spTree>
    <p:extLst>
      <p:ext uri="{BB962C8B-B14F-4D97-AF65-F5344CB8AC3E}">
        <p14:creationId xmlns:p14="http://schemas.microsoft.com/office/powerpoint/2010/main" val="3728491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237383"/>
            <a:ext cx="9238255" cy="640080"/>
          </a:xfrm>
        </p:spPr>
        <p:txBody>
          <a:bodyPr>
            <a:normAutofit/>
          </a:bodyPr>
          <a:lstStyle/>
          <a:p>
            <a:r>
              <a:rPr lang="en-US" dirty="0" smtClean="0">
                <a:latin typeface="Segoe UI Light" panose="020B0502040204020203" pitchFamily="34" charset="0"/>
                <a:cs typeface="Segoe UI Light" panose="020B0502040204020203" pitchFamily="34" charset="0"/>
              </a:rPr>
              <a:t>4. Don’t be afraid to split data up</a:t>
            </a:r>
            <a:endParaRPr lang="en-US"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59" y="1274886"/>
            <a:ext cx="3059050" cy="5203902"/>
          </a:xfrm>
          <a:prstGeom prst="rect">
            <a:avLst/>
          </a:prstGeom>
        </p:spPr>
      </p:pic>
      <p:cxnSp>
        <p:nvCxnSpPr>
          <p:cNvPr id="9" name="Straight Connector 8"/>
          <p:cNvCxnSpPr/>
          <p:nvPr/>
        </p:nvCxnSpPr>
        <p:spPr>
          <a:xfrm>
            <a:off x="3648809" y="3736731"/>
            <a:ext cx="2013438" cy="2680511"/>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50687"/>
          <a:stretch/>
        </p:blipFill>
        <p:spPr>
          <a:xfrm>
            <a:off x="5662247" y="1350156"/>
            <a:ext cx="6113585" cy="5128632"/>
          </a:xfrm>
          <a:prstGeom prst="rect">
            <a:avLst/>
          </a:prstGeom>
        </p:spPr>
      </p:pic>
      <p:cxnSp>
        <p:nvCxnSpPr>
          <p:cNvPr id="6" name="Straight Connector 5"/>
          <p:cNvCxnSpPr/>
          <p:nvPr/>
        </p:nvCxnSpPr>
        <p:spPr>
          <a:xfrm>
            <a:off x="3552093" y="1274886"/>
            <a:ext cx="2110154" cy="75270"/>
          </a:xfrm>
          <a:prstGeom prst="line">
            <a:avLst/>
          </a:prstGeom>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759" y="1274886"/>
            <a:ext cx="11068841" cy="5577351"/>
          </a:xfrm>
          <a:prstGeom prst="rect">
            <a:avLst/>
          </a:prstGeom>
        </p:spPr>
      </p:pic>
    </p:spTree>
    <p:extLst>
      <p:ext uri="{BB962C8B-B14F-4D97-AF65-F5344CB8AC3E}">
        <p14:creationId xmlns:p14="http://schemas.microsoft.com/office/powerpoint/2010/main" val="1492772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237383"/>
            <a:ext cx="9238255" cy="640080"/>
          </a:xfrm>
        </p:spPr>
        <p:txBody>
          <a:bodyPr>
            <a:normAutofit/>
          </a:bodyPr>
          <a:lstStyle/>
          <a:p>
            <a:r>
              <a:rPr lang="en-US" dirty="0" smtClean="0">
                <a:latin typeface="Segoe UI Light" panose="020B0502040204020203" pitchFamily="34" charset="0"/>
                <a:cs typeface="Segoe UI Light" panose="020B0502040204020203" pitchFamily="34" charset="0"/>
              </a:rPr>
              <a:t>5. Create an image without colors at first</a:t>
            </a:r>
            <a:endParaRPr lang="en-US"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70" y="1237601"/>
            <a:ext cx="10823330" cy="54681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06" y="1203082"/>
            <a:ext cx="10908793" cy="5502687"/>
          </a:xfrm>
          <a:prstGeom prst="rect">
            <a:avLst/>
          </a:prstGeom>
        </p:spPr>
      </p:pic>
    </p:spTree>
    <p:extLst>
      <p:ext uri="{BB962C8B-B14F-4D97-AF65-F5344CB8AC3E}">
        <p14:creationId xmlns:p14="http://schemas.microsoft.com/office/powerpoint/2010/main" val="2529626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smtClean="0">
                <a:solidFill>
                  <a:schemeClr val="bg1"/>
                </a:solidFill>
              </a:rPr>
              <a:t>What type of chart/figure should you use?</a:t>
            </a:r>
            <a:endParaRPr lang="en-US" sz="4800" dirty="0">
              <a:solidFill>
                <a:schemeClr val="bg1"/>
              </a:solidFill>
            </a:endParaRPr>
          </a:p>
        </p:txBody>
      </p:sp>
    </p:spTree>
    <p:extLst>
      <p:ext uri="{BB962C8B-B14F-4D97-AF65-F5344CB8AC3E}">
        <p14:creationId xmlns:p14="http://schemas.microsoft.com/office/powerpoint/2010/main" val="33246517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448056"/>
            <a:ext cx="7769939" cy="640080"/>
          </a:xfrm>
        </p:spPr>
        <p:txBody>
          <a:bodyPr>
            <a:normAutofit/>
          </a:bodyPr>
          <a:lstStyle/>
          <a:p>
            <a:r>
              <a:rPr lang="en-US" dirty="0" smtClean="0">
                <a:latin typeface="Segoe UI Light" panose="020B0502040204020203" pitchFamily="34" charset="0"/>
                <a:cs typeface="Segoe UI Light" panose="020B0502040204020203" pitchFamily="34" charset="0"/>
              </a:rPr>
              <a:t>There are many, many figure types to choose from.</a:t>
            </a:r>
            <a:endParaRPr lang="en-US"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787" y="1242058"/>
            <a:ext cx="7139354" cy="5437808"/>
          </a:xfrm>
          <a:prstGeom prst="rect">
            <a:avLst/>
          </a:prstGeom>
        </p:spPr>
      </p:pic>
      <p:sp>
        <p:nvSpPr>
          <p:cNvPr id="2" name="TextBox 1"/>
          <p:cNvSpPr txBox="1"/>
          <p:nvPr/>
        </p:nvSpPr>
        <p:spPr>
          <a:xfrm>
            <a:off x="8691141" y="6433645"/>
            <a:ext cx="2453833" cy="400110"/>
          </a:xfrm>
          <a:prstGeom prst="rect">
            <a:avLst/>
          </a:prstGeom>
          <a:noFill/>
        </p:spPr>
        <p:txBody>
          <a:bodyPr wrap="square" rtlCol="0">
            <a:spAutoFit/>
          </a:bodyPr>
          <a:lstStyle/>
          <a:p>
            <a:r>
              <a:rPr lang="en-US" sz="1000" dirty="0" smtClean="0"/>
              <a:t>Image from https://education.microsoft.com</a:t>
            </a:r>
            <a:endParaRPr lang="en-US" sz="1000" dirty="0"/>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448056"/>
            <a:ext cx="7769939" cy="640080"/>
          </a:xfrm>
        </p:spPr>
        <p:txBody>
          <a:bodyPr>
            <a:normAutofit/>
          </a:bodyPr>
          <a:lstStyle/>
          <a:p>
            <a:r>
              <a:rPr lang="en-US" dirty="0" smtClean="0">
                <a:latin typeface="Segoe UI Light" panose="020B0502040204020203" pitchFamily="34" charset="0"/>
                <a:cs typeface="Segoe UI Light" panose="020B0502040204020203" pitchFamily="34" charset="0"/>
              </a:rPr>
              <a:t>The “</a:t>
            </a:r>
            <a:r>
              <a:rPr lang="en-US" dirty="0" err="1" smtClean="0">
                <a:latin typeface="Segoe UI Light" panose="020B0502040204020203" pitchFamily="34" charset="0"/>
                <a:cs typeface="Segoe UI Light" panose="020B0502040204020203" pitchFamily="34" charset="0"/>
              </a:rPr>
              <a:t>Broken_Promises</a:t>
            </a:r>
            <a:r>
              <a:rPr lang="en-US" dirty="0" smtClean="0">
                <a:latin typeface="Segoe UI Light" panose="020B0502040204020203" pitchFamily="34" charset="0"/>
                <a:cs typeface="Segoe UI Light" panose="020B0502040204020203" pitchFamily="34" charset="0"/>
              </a:rPr>
              <a:t>” Dataset.</a:t>
            </a:r>
            <a:endParaRPr lang="en-US"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976"/>
          <a:stretch/>
        </p:blipFill>
        <p:spPr>
          <a:xfrm>
            <a:off x="349021" y="3253154"/>
            <a:ext cx="11511801" cy="1870302"/>
          </a:xfrm>
          <a:prstGeom prst="rect">
            <a:avLst/>
          </a:prstGeom>
        </p:spPr>
      </p:pic>
      <p:sp>
        <p:nvSpPr>
          <p:cNvPr id="5" name="TextBox 4"/>
          <p:cNvSpPr txBox="1"/>
          <p:nvPr/>
        </p:nvSpPr>
        <p:spPr>
          <a:xfrm>
            <a:off x="349021" y="2883822"/>
            <a:ext cx="6113325" cy="369332"/>
          </a:xfrm>
          <a:prstGeom prst="rect">
            <a:avLst/>
          </a:prstGeom>
          <a:noFill/>
        </p:spPr>
        <p:txBody>
          <a:bodyPr wrap="square" rtlCol="0">
            <a:spAutoFit/>
          </a:bodyPr>
          <a:lstStyle/>
          <a:p>
            <a:r>
              <a:rPr lang="en-US" dirty="0" smtClean="0"/>
              <a:t>Sample of 5 rows and all variables from the dataset.</a:t>
            </a:r>
            <a:endParaRPr lang="en-US" dirty="0"/>
          </a:p>
        </p:txBody>
      </p:sp>
      <p:sp>
        <p:nvSpPr>
          <p:cNvPr id="6" name="TextBox 5"/>
          <p:cNvSpPr txBox="1"/>
          <p:nvPr/>
        </p:nvSpPr>
        <p:spPr>
          <a:xfrm>
            <a:off x="349021" y="1714500"/>
            <a:ext cx="6359510" cy="369332"/>
          </a:xfrm>
          <a:prstGeom prst="rect">
            <a:avLst/>
          </a:prstGeom>
          <a:noFill/>
        </p:spPr>
        <p:txBody>
          <a:bodyPr wrap="square" rtlCol="0">
            <a:spAutoFit/>
          </a:bodyPr>
          <a:lstStyle/>
          <a:p>
            <a:r>
              <a:rPr lang="en-US" dirty="0" smtClean="0"/>
              <a:t>A dataset of naps that my girlfriend took.</a:t>
            </a:r>
            <a:endParaRPr lang="en-US" dirty="0"/>
          </a:p>
        </p:txBody>
      </p:sp>
    </p:spTree>
    <p:extLst>
      <p:ext uri="{BB962C8B-B14F-4D97-AF65-F5344CB8AC3E}">
        <p14:creationId xmlns:p14="http://schemas.microsoft.com/office/powerpoint/2010/main" val="1963718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448056"/>
            <a:ext cx="7769939" cy="640080"/>
          </a:xfrm>
        </p:spPr>
        <p:txBody>
          <a:bodyPr>
            <a:normAutofit/>
          </a:bodyPr>
          <a:lstStyle/>
          <a:p>
            <a:r>
              <a:rPr lang="en-US" dirty="0" smtClean="0">
                <a:latin typeface="Segoe UI Light" panose="020B0502040204020203" pitchFamily="34" charset="0"/>
                <a:cs typeface="Segoe UI Light" panose="020B0502040204020203" pitchFamily="34" charset="0"/>
              </a:rPr>
              <a:t>If I wanted to show the distribution of naps…</a:t>
            </a:r>
            <a:endParaRPr lang="en-US"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976"/>
          <a:stretch/>
        </p:blipFill>
        <p:spPr>
          <a:xfrm>
            <a:off x="454529" y="2315544"/>
            <a:ext cx="11511801" cy="1870302"/>
          </a:xfrm>
          <a:prstGeom prst="rect">
            <a:avLst/>
          </a:prstGeom>
        </p:spPr>
      </p:pic>
      <p:sp>
        <p:nvSpPr>
          <p:cNvPr id="5" name="TextBox 4"/>
          <p:cNvSpPr txBox="1"/>
          <p:nvPr/>
        </p:nvSpPr>
        <p:spPr>
          <a:xfrm>
            <a:off x="349021" y="1863915"/>
            <a:ext cx="6113325" cy="369332"/>
          </a:xfrm>
          <a:prstGeom prst="rect">
            <a:avLst/>
          </a:prstGeom>
          <a:noFill/>
        </p:spPr>
        <p:txBody>
          <a:bodyPr wrap="square" rtlCol="0">
            <a:spAutoFit/>
          </a:bodyPr>
          <a:lstStyle/>
          <a:p>
            <a:r>
              <a:rPr lang="en-US" dirty="0" smtClean="0"/>
              <a:t>Sample of 5 rows and all variables from the dataset.</a:t>
            </a:r>
            <a:endParaRPr lang="en-US" dirty="0"/>
          </a:p>
        </p:txBody>
      </p:sp>
      <p:sp>
        <p:nvSpPr>
          <p:cNvPr id="4" name="Rounded Rectangle 3"/>
          <p:cNvSpPr/>
          <p:nvPr/>
        </p:nvSpPr>
        <p:spPr>
          <a:xfrm>
            <a:off x="2303584" y="2562435"/>
            <a:ext cx="1195753" cy="170570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21" y="1315258"/>
            <a:ext cx="7990479" cy="5223998"/>
          </a:xfrm>
          <a:prstGeom prst="rect">
            <a:avLst/>
          </a:prstGeom>
        </p:spPr>
      </p:pic>
    </p:spTree>
    <p:extLst>
      <p:ext uri="{BB962C8B-B14F-4D97-AF65-F5344CB8AC3E}">
        <p14:creationId xmlns:p14="http://schemas.microsoft.com/office/powerpoint/2010/main" val="347613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7" y="448056"/>
            <a:ext cx="9088785" cy="640080"/>
          </a:xfrm>
        </p:spPr>
        <p:txBody>
          <a:bodyPr>
            <a:normAutofit/>
          </a:bodyPr>
          <a:lstStyle/>
          <a:p>
            <a:r>
              <a:rPr lang="en-US" dirty="0" smtClean="0">
                <a:latin typeface="Segoe UI Light" panose="020B0502040204020203" pitchFamily="34" charset="0"/>
                <a:cs typeface="Segoe UI Light" panose="020B0502040204020203" pitchFamily="34" charset="0"/>
              </a:rPr>
              <a:t>If I wanted to find out if she sleeps longer on weekends…</a:t>
            </a:r>
            <a:endParaRPr lang="en-US"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976"/>
          <a:stretch/>
        </p:blipFill>
        <p:spPr>
          <a:xfrm>
            <a:off x="454529" y="2315544"/>
            <a:ext cx="11511801" cy="1870302"/>
          </a:xfrm>
          <a:prstGeom prst="rect">
            <a:avLst/>
          </a:prstGeom>
        </p:spPr>
      </p:pic>
      <p:sp>
        <p:nvSpPr>
          <p:cNvPr id="5" name="TextBox 4"/>
          <p:cNvSpPr txBox="1"/>
          <p:nvPr/>
        </p:nvSpPr>
        <p:spPr>
          <a:xfrm>
            <a:off x="349021" y="1863915"/>
            <a:ext cx="6113325" cy="369332"/>
          </a:xfrm>
          <a:prstGeom prst="rect">
            <a:avLst/>
          </a:prstGeom>
          <a:noFill/>
        </p:spPr>
        <p:txBody>
          <a:bodyPr wrap="square" rtlCol="0">
            <a:spAutoFit/>
          </a:bodyPr>
          <a:lstStyle/>
          <a:p>
            <a:r>
              <a:rPr lang="en-US" dirty="0" smtClean="0"/>
              <a:t>Sample of 5 rows and all variables from the dataset.</a:t>
            </a:r>
            <a:endParaRPr lang="en-US" dirty="0"/>
          </a:p>
        </p:txBody>
      </p:sp>
      <p:sp>
        <p:nvSpPr>
          <p:cNvPr id="4" name="Rounded Rectangle 3"/>
          <p:cNvSpPr/>
          <p:nvPr/>
        </p:nvSpPr>
        <p:spPr>
          <a:xfrm>
            <a:off x="2303584" y="2562435"/>
            <a:ext cx="1195753" cy="170570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625361" y="2562435"/>
            <a:ext cx="1195753" cy="170570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279423" y="2562435"/>
            <a:ext cx="1195753" cy="170570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9477" y="1487957"/>
            <a:ext cx="7877907" cy="4999310"/>
          </a:xfrm>
          <a:prstGeom prst="rect">
            <a:avLst/>
          </a:prstGeom>
        </p:spPr>
      </p:pic>
    </p:spTree>
    <p:extLst>
      <p:ext uri="{BB962C8B-B14F-4D97-AF65-F5344CB8AC3E}">
        <p14:creationId xmlns:p14="http://schemas.microsoft.com/office/powerpoint/2010/main" val="3467275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9774585" cy="640080"/>
          </a:xfrm>
        </p:spPr>
        <p:txBody>
          <a:bodyPr>
            <a:normAutofit fontScale="90000"/>
          </a:bodyPr>
          <a:lstStyle/>
          <a:p>
            <a:r>
              <a:rPr lang="en-US" dirty="0" smtClean="0"/>
              <a:t>If I wanted to point out how much she falls short of her own targets…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976"/>
          <a:stretch/>
        </p:blipFill>
        <p:spPr>
          <a:xfrm>
            <a:off x="401775" y="1635369"/>
            <a:ext cx="11511801" cy="1870302"/>
          </a:xfrm>
          <a:prstGeom prst="rect">
            <a:avLst/>
          </a:prstGeom>
        </p:spPr>
      </p:pic>
      <p:sp>
        <p:nvSpPr>
          <p:cNvPr id="5" name="Rounded Rectangle 4"/>
          <p:cNvSpPr/>
          <p:nvPr/>
        </p:nvSpPr>
        <p:spPr>
          <a:xfrm>
            <a:off x="10295792" y="1573823"/>
            <a:ext cx="1679331" cy="206619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870" y="1225666"/>
            <a:ext cx="8359609" cy="5544177"/>
          </a:xfrm>
          <a:prstGeom prst="rect">
            <a:avLst/>
          </a:prstGeom>
        </p:spPr>
      </p:pic>
    </p:spTree>
    <p:extLst>
      <p:ext uri="{BB962C8B-B14F-4D97-AF65-F5344CB8AC3E}">
        <p14:creationId xmlns:p14="http://schemas.microsoft.com/office/powerpoint/2010/main" val="2572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smtClean="0">
                <a:solidFill>
                  <a:schemeClr val="bg1"/>
                </a:solidFill>
              </a:rPr>
              <a:t>Why is data visualization important?</a:t>
            </a:r>
            <a:endParaRPr lang="en-US" sz="4800" dirty="0">
              <a:solidFill>
                <a:schemeClr val="bg1"/>
              </a:solidFill>
            </a:endParaRPr>
          </a:p>
        </p:txBody>
      </p:sp>
      <p:sp>
        <p:nvSpPr>
          <p:cNvPr id="3" name="Subtitle 2"/>
          <p:cNvSpPr>
            <a:spLocks noGrp="1"/>
          </p:cNvSpPr>
          <p:nvPr>
            <p:ph type="subTitle" idx="4294967295"/>
          </p:nvPr>
        </p:nvSpPr>
        <p:spPr>
          <a:xfrm>
            <a:off x="838200" y="3115985"/>
            <a:ext cx="9582736" cy="1137793"/>
          </a:xfrm>
        </p:spPr>
        <p:txBody>
          <a:bodyPr>
            <a:normAutofit/>
          </a:bodyPr>
          <a:lstStyle/>
          <a:p>
            <a:pPr marL="0" indent="0">
              <a:buNone/>
            </a:pPr>
            <a:r>
              <a:rPr lang="en-US" sz="2400" dirty="0" smtClean="0">
                <a:solidFill>
                  <a:schemeClr val="bg1"/>
                </a:solidFill>
                <a:latin typeface="+mj-lt"/>
              </a:rPr>
              <a:t>Let’s look at an illustrative example.</a:t>
            </a:r>
            <a:endParaRPr lang="en-US" sz="2400" dirty="0">
              <a:solidFill>
                <a:schemeClr val="bg1"/>
              </a:solidFill>
              <a:latin typeface="+mj-lt"/>
            </a:endParaRPr>
          </a:p>
        </p:txBody>
      </p:sp>
    </p:spTree>
    <p:extLst>
      <p:ext uri="{BB962C8B-B14F-4D97-AF65-F5344CB8AC3E}">
        <p14:creationId xmlns:p14="http://schemas.microsoft.com/office/powerpoint/2010/main" val="41690368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chart should you use?</a:t>
            </a:r>
            <a:endParaRPr lang="en-US" dirty="0"/>
          </a:p>
        </p:txBody>
      </p:sp>
      <p:sp>
        <p:nvSpPr>
          <p:cNvPr id="3" name="Content Placeholder 2"/>
          <p:cNvSpPr>
            <a:spLocks noGrp="1"/>
          </p:cNvSpPr>
          <p:nvPr>
            <p:ph sz="quarter" idx="10"/>
          </p:nvPr>
        </p:nvSpPr>
        <p:spPr>
          <a:xfrm>
            <a:off x="521207" y="1453193"/>
            <a:ext cx="5475147" cy="700923"/>
          </a:xfrm>
        </p:spPr>
        <p:txBody>
          <a:bodyPr>
            <a:noAutofit/>
          </a:bodyPr>
          <a:lstStyle/>
          <a:p>
            <a:r>
              <a:rPr lang="en-US" sz="2400" dirty="0" smtClean="0"/>
              <a:t>The only person that can decide this is you. </a:t>
            </a:r>
            <a:br>
              <a:rPr lang="en-US" sz="2400" dirty="0" smtClean="0"/>
            </a:br>
            <a:r>
              <a:rPr lang="en-US" sz="2400" dirty="0" smtClean="0"/>
              <a:t/>
            </a:r>
            <a:br>
              <a:rPr lang="en-US" sz="2400" dirty="0" smtClean="0"/>
            </a:br>
            <a:r>
              <a:rPr lang="en-US" sz="2400" dirty="0" smtClean="0"/>
              <a:t>You need to look at your data and figure out what needs to be communicated to the reader. </a:t>
            </a:r>
            <a:br>
              <a:rPr lang="en-US" sz="2400" dirty="0" smtClean="0"/>
            </a:br>
            <a:r>
              <a:rPr lang="en-US" sz="2400" dirty="0" smtClean="0"/>
              <a:t/>
            </a:r>
            <a:br>
              <a:rPr lang="en-US" sz="2400" dirty="0" smtClean="0"/>
            </a:br>
            <a:r>
              <a:rPr lang="en-US" sz="2400" dirty="0" smtClean="0"/>
              <a:t>Based on that decision, you pick a chart.</a:t>
            </a:r>
            <a:endParaRPr lang="en-US" sz="2400" dirty="0"/>
          </a:p>
        </p:txBody>
      </p:sp>
    </p:spTree>
    <p:extLst>
      <p:ext uri="{BB962C8B-B14F-4D97-AF65-F5344CB8AC3E}">
        <p14:creationId xmlns:p14="http://schemas.microsoft.com/office/powerpoint/2010/main" val="177625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smtClean="0">
                <a:solidFill>
                  <a:schemeClr val="bg1"/>
                </a:solidFill>
              </a:rPr>
              <a:t>Commonly used chart types</a:t>
            </a:r>
            <a:endParaRPr lang="en-US" sz="4800" dirty="0">
              <a:solidFill>
                <a:schemeClr val="bg1"/>
              </a:solidFill>
            </a:endParaRPr>
          </a:p>
        </p:txBody>
      </p:sp>
    </p:spTree>
    <p:extLst>
      <p:ext uri="{BB962C8B-B14F-4D97-AF65-F5344CB8AC3E}">
        <p14:creationId xmlns:p14="http://schemas.microsoft.com/office/powerpoint/2010/main" val="4109868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1207" y="448056"/>
            <a:ext cx="9573052" cy="640080"/>
          </a:xfrm>
        </p:spPr>
        <p:txBody>
          <a:bodyPr>
            <a:normAutofit fontScale="90000"/>
          </a:bodyPr>
          <a:lstStyle/>
          <a:p>
            <a:r>
              <a:rPr lang="en-US" dirty="0" smtClean="0"/>
              <a:t>The bar chart – most common, easily understood, versatile chart</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30" y="1769759"/>
            <a:ext cx="4026876" cy="4602591"/>
          </a:xfrm>
          <a:prstGeom prst="rect">
            <a:avLst/>
          </a:prstGeom>
        </p:spPr>
      </p:pic>
      <p:sp>
        <p:nvSpPr>
          <p:cNvPr id="12" name="TextBox 11"/>
          <p:cNvSpPr txBox="1"/>
          <p:nvPr/>
        </p:nvSpPr>
        <p:spPr>
          <a:xfrm>
            <a:off x="602230" y="1264041"/>
            <a:ext cx="1067386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 if you want to compare numbers/quantities/percentages among categories.</a:t>
            </a:r>
            <a:endParaRPr lang="en-US" dirty="0"/>
          </a:p>
        </p:txBody>
      </p:sp>
      <p:sp>
        <p:nvSpPr>
          <p:cNvPr id="14" name="TextBox 13"/>
          <p:cNvSpPr txBox="1"/>
          <p:nvPr/>
        </p:nvSpPr>
        <p:spPr>
          <a:xfrm>
            <a:off x="602230" y="1264041"/>
            <a:ext cx="6037102"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Feel free to arrange the order of the bars as you see fit.</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317" y="1769759"/>
            <a:ext cx="4069118" cy="4650873"/>
          </a:xfrm>
          <a:prstGeom prst="rect">
            <a:avLst/>
          </a:prstGeom>
        </p:spPr>
      </p:pic>
    </p:spTree>
    <p:extLst>
      <p:ext uri="{BB962C8B-B14F-4D97-AF65-F5344CB8AC3E}">
        <p14:creationId xmlns:p14="http://schemas.microsoft.com/office/powerpoint/2010/main" val="258574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1207" y="448056"/>
            <a:ext cx="9573052" cy="640080"/>
          </a:xfrm>
        </p:spPr>
        <p:txBody>
          <a:bodyPr>
            <a:normAutofit fontScale="90000"/>
          </a:bodyPr>
          <a:lstStyle/>
          <a:p>
            <a:r>
              <a:rPr lang="en-US" dirty="0" smtClean="0"/>
              <a:t>The bar chart – most common, easily understood, versatile chart</a:t>
            </a:r>
            <a:endParaRPr lang="en-US" dirty="0"/>
          </a:p>
        </p:txBody>
      </p:sp>
      <p:sp>
        <p:nvSpPr>
          <p:cNvPr id="12" name="TextBox 11"/>
          <p:cNvSpPr txBox="1"/>
          <p:nvPr/>
        </p:nvSpPr>
        <p:spPr>
          <a:xfrm>
            <a:off x="602230" y="1264041"/>
            <a:ext cx="106738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Try not to modify the Y-axis in a bar chart as it could deceive readers. </a:t>
            </a:r>
            <a:r>
              <a:rPr lang="en-US" dirty="0" smtClean="0"/>
              <a:t>It should start at 0.</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86" y="1809278"/>
            <a:ext cx="6344598" cy="410767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179" t="941" r="-4115" b="882"/>
          <a:stretch/>
        </p:blipFill>
        <p:spPr>
          <a:xfrm>
            <a:off x="6179644" y="1809278"/>
            <a:ext cx="6209125" cy="4107670"/>
          </a:xfrm>
          <a:prstGeom prst="rect">
            <a:avLst/>
          </a:prstGeom>
        </p:spPr>
      </p:pic>
    </p:spTree>
    <p:extLst>
      <p:ext uri="{BB962C8B-B14F-4D97-AF65-F5344CB8AC3E}">
        <p14:creationId xmlns:p14="http://schemas.microsoft.com/office/powerpoint/2010/main" val="204782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1207" y="448056"/>
            <a:ext cx="9573052" cy="640080"/>
          </a:xfrm>
        </p:spPr>
        <p:txBody>
          <a:bodyPr>
            <a:normAutofit fontScale="90000"/>
          </a:bodyPr>
          <a:lstStyle/>
          <a:p>
            <a:r>
              <a:rPr lang="en-US" dirty="0" smtClean="0"/>
              <a:t>The bar chart – most common, easily understood, versatile chart</a:t>
            </a:r>
            <a:endParaRPr lang="en-US" dirty="0"/>
          </a:p>
        </p:txBody>
      </p:sp>
      <p:sp>
        <p:nvSpPr>
          <p:cNvPr id="12" name="TextBox 11"/>
          <p:cNvSpPr txBox="1"/>
          <p:nvPr/>
        </p:nvSpPr>
        <p:spPr>
          <a:xfrm>
            <a:off x="602230" y="1264041"/>
            <a:ext cx="1067386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Tons of variations based off this chart.</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513" y="1728254"/>
            <a:ext cx="7060211" cy="455095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8513" y="1728254"/>
            <a:ext cx="7696329" cy="477111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7753" y="1689012"/>
            <a:ext cx="6935269" cy="484960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8513" y="1621294"/>
            <a:ext cx="8179493" cy="4985035"/>
          </a:xfrm>
          <a:prstGeom prst="rect">
            <a:avLst/>
          </a:prstGeom>
        </p:spPr>
      </p:pic>
    </p:spTree>
    <p:extLst>
      <p:ext uri="{BB962C8B-B14F-4D97-AF65-F5344CB8AC3E}">
        <p14:creationId xmlns:p14="http://schemas.microsoft.com/office/powerpoint/2010/main" val="243342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1207" y="448056"/>
            <a:ext cx="9573052" cy="640080"/>
          </a:xfrm>
        </p:spPr>
        <p:txBody>
          <a:bodyPr>
            <a:normAutofit/>
          </a:bodyPr>
          <a:lstStyle/>
          <a:p>
            <a:r>
              <a:rPr lang="en-US" dirty="0" smtClean="0"/>
              <a:t>The line chart — useful to show passage/trends over time </a:t>
            </a:r>
            <a:endParaRPr lang="en-US" dirty="0"/>
          </a:p>
        </p:txBody>
      </p:sp>
      <p:sp>
        <p:nvSpPr>
          <p:cNvPr id="14" name="TextBox 13"/>
          <p:cNvSpPr txBox="1"/>
          <p:nvPr/>
        </p:nvSpPr>
        <p:spPr>
          <a:xfrm>
            <a:off x="613805" y="1275616"/>
            <a:ext cx="5547416"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Perfect to show how a number changes over time.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155" y="7263533"/>
            <a:ext cx="8113854" cy="47117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221" y="1205076"/>
            <a:ext cx="5330921" cy="5330921"/>
          </a:xfrm>
          <a:prstGeom prst="rect">
            <a:avLst/>
          </a:prstGeom>
        </p:spPr>
      </p:pic>
      <p:sp>
        <p:nvSpPr>
          <p:cNvPr id="10" name="TextBox 9"/>
          <p:cNvSpPr txBox="1"/>
          <p:nvPr/>
        </p:nvSpPr>
        <p:spPr>
          <a:xfrm>
            <a:off x="613805" y="1963737"/>
            <a:ext cx="5194692"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Great if you have a few lines (groups) to show. </a:t>
            </a:r>
            <a:endParaRPr lang="en-US" dirty="0"/>
          </a:p>
        </p:txBody>
      </p:sp>
      <p:sp>
        <p:nvSpPr>
          <p:cNvPr id="11" name="TextBox 10"/>
          <p:cNvSpPr txBox="1"/>
          <p:nvPr/>
        </p:nvSpPr>
        <p:spPr>
          <a:xfrm>
            <a:off x="613805" y="2676527"/>
            <a:ext cx="5713424"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Not a good idea if lines </a:t>
            </a:r>
            <a:r>
              <a:rPr lang="en-US" dirty="0" err="1" smtClean="0"/>
              <a:t>criss-cross</a:t>
            </a:r>
            <a:r>
              <a:rPr lang="en-US" dirty="0" smtClean="0"/>
              <a:t> too many times. </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03" y="7263533"/>
            <a:ext cx="10058400" cy="398420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805" y="3389317"/>
            <a:ext cx="4936044" cy="3046940"/>
          </a:xfrm>
          <a:prstGeom prst="rect">
            <a:avLst/>
          </a:prstGeom>
        </p:spPr>
      </p:pic>
    </p:spTree>
    <p:extLst>
      <p:ext uri="{BB962C8B-B14F-4D97-AF65-F5344CB8AC3E}">
        <p14:creationId xmlns:p14="http://schemas.microsoft.com/office/powerpoint/2010/main" val="209368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1207" y="448056"/>
            <a:ext cx="9573052" cy="640080"/>
          </a:xfrm>
        </p:spPr>
        <p:txBody>
          <a:bodyPr>
            <a:normAutofit/>
          </a:bodyPr>
          <a:lstStyle/>
          <a:p>
            <a:r>
              <a:rPr lang="en-US" dirty="0"/>
              <a:t>The line chart — useful to show passage/trends over time </a:t>
            </a:r>
          </a:p>
        </p:txBody>
      </p:sp>
      <p:sp>
        <p:nvSpPr>
          <p:cNvPr id="14" name="TextBox 13"/>
          <p:cNvSpPr txBox="1"/>
          <p:nvPr/>
        </p:nvSpPr>
        <p:spPr>
          <a:xfrm>
            <a:off x="613805" y="1275616"/>
            <a:ext cx="9397060"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Quite versatile – can be used to show medians (IQRs) and confidence intervals if needed.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14" y="1832428"/>
            <a:ext cx="11131399" cy="44092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6029" y="1832428"/>
            <a:ext cx="8929567" cy="4485511"/>
          </a:xfrm>
          <a:prstGeom prst="rect">
            <a:avLst/>
          </a:prstGeom>
        </p:spPr>
      </p:pic>
      <p:sp>
        <p:nvSpPr>
          <p:cNvPr id="6" name="TextBox 5"/>
          <p:cNvSpPr txBox="1"/>
          <p:nvPr/>
        </p:nvSpPr>
        <p:spPr>
          <a:xfrm>
            <a:off x="613805" y="1285195"/>
            <a:ext cx="7710957"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Can be made quite minimal and converted into a slope chart if needed. </a:t>
            </a:r>
            <a:endParaRPr lang="en-US" dirty="0"/>
          </a:p>
        </p:txBody>
      </p:sp>
    </p:spTree>
    <p:extLst>
      <p:ext uri="{BB962C8B-B14F-4D97-AF65-F5344CB8AC3E}">
        <p14:creationId xmlns:p14="http://schemas.microsoft.com/office/powerpoint/2010/main" val="10069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1207" y="448056"/>
            <a:ext cx="9573052" cy="640080"/>
          </a:xfrm>
        </p:spPr>
        <p:txBody>
          <a:bodyPr>
            <a:normAutofit/>
          </a:bodyPr>
          <a:lstStyle/>
          <a:p>
            <a:r>
              <a:rPr lang="en-US" dirty="0"/>
              <a:t>The line chart — useful to show passage/trends over time </a:t>
            </a:r>
          </a:p>
        </p:txBody>
      </p:sp>
      <p:sp>
        <p:nvSpPr>
          <p:cNvPr id="7" name="TextBox 6"/>
          <p:cNvSpPr txBox="1"/>
          <p:nvPr/>
        </p:nvSpPr>
        <p:spPr>
          <a:xfrm>
            <a:off x="613805" y="1361218"/>
            <a:ext cx="10513584"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The line chart can also serve as a template for more complicated figures, like the stacked area chart.</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1" y="1730550"/>
            <a:ext cx="6963508" cy="4657411"/>
          </a:xfrm>
          <a:prstGeom prst="rect">
            <a:avLst/>
          </a:prstGeom>
        </p:spPr>
      </p:pic>
    </p:spTree>
    <p:extLst>
      <p:ext uri="{BB962C8B-B14F-4D97-AF65-F5344CB8AC3E}">
        <p14:creationId xmlns:p14="http://schemas.microsoft.com/office/powerpoint/2010/main" val="6849587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1207" y="448056"/>
            <a:ext cx="9573052" cy="640080"/>
          </a:xfrm>
        </p:spPr>
        <p:txBody>
          <a:bodyPr>
            <a:normAutofit fontScale="90000"/>
          </a:bodyPr>
          <a:lstStyle/>
          <a:p>
            <a:r>
              <a:rPr lang="en-US" dirty="0" smtClean="0"/>
              <a:t>The histogram &amp; the box-and-whisker plots: use for distributions</a:t>
            </a:r>
            <a:endParaRPr lang="en-US" dirty="0"/>
          </a:p>
        </p:txBody>
      </p:sp>
      <p:sp>
        <p:nvSpPr>
          <p:cNvPr id="7" name="TextBox 6"/>
          <p:cNvSpPr txBox="1"/>
          <p:nvPr/>
        </p:nvSpPr>
        <p:spPr>
          <a:xfrm>
            <a:off x="613805" y="1361218"/>
            <a:ext cx="8263609"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Use a histogram to show how one number is spread out with respect to itself.</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60223173"/>
              </p:ext>
            </p:extLst>
          </p:nvPr>
        </p:nvGraphicFramePr>
        <p:xfrm>
          <a:off x="720968" y="1906916"/>
          <a:ext cx="1635370" cy="4250184"/>
        </p:xfrm>
        <a:graphic>
          <a:graphicData uri="http://schemas.openxmlformats.org/drawingml/2006/table">
            <a:tbl>
              <a:tblPr/>
              <a:tblGrid>
                <a:gridCol w="1635370">
                  <a:extLst>
                    <a:ext uri="{9D8B030D-6E8A-4147-A177-3AD203B41FA5}">
                      <a16:colId xmlns:a16="http://schemas.microsoft.com/office/drawing/2014/main" val="2435599161"/>
                    </a:ext>
                  </a:extLst>
                </a:gridCol>
              </a:tblGrid>
              <a:tr h="354182">
                <a:tc>
                  <a:txBody>
                    <a:bodyPr/>
                    <a:lstStyle/>
                    <a:p>
                      <a:pPr algn="ctr" fontAlgn="b"/>
                      <a:r>
                        <a:rPr lang="en-US" sz="1800" b="1" i="0" u="none" strike="noStrike" dirty="0">
                          <a:solidFill>
                            <a:srgbClr val="000000"/>
                          </a:solidFill>
                          <a:effectLst/>
                          <a:latin typeface="Calibri" panose="020F0502020204030204" pitchFamily="34" charset="0"/>
                        </a:rPr>
                        <a:t>sofa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675587"/>
                  </a:ext>
                </a:extLst>
              </a:tr>
              <a:tr h="354182">
                <a:tc>
                  <a:txBody>
                    <a:bodyPr/>
                    <a:lstStyle/>
                    <a:p>
                      <a:pPr algn="ctr" fontAlgn="b"/>
                      <a:r>
                        <a:rPr lang="en-US" sz="16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9560545"/>
                  </a:ext>
                </a:extLst>
              </a:tr>
              <a:tr h="354182">
                <a:tc>
                  <a:txBody>
                    <a:bodyPr/>
                    <a:lstStyle/>
                    <a:p>
                      <a:pPr algn="ctr" fontAlgn="b"/>
                      <a:r>
                        <a:rPr lang="en-US" sz="16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075439"/>
                  </a:ext>
                </a:extLst>
              </a:tr>
              <a:tr h="354182">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493350"/>
                  </a:ext>
                </a:extLst>
              </a:tr>
              <a:tr h="354182">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890758"/>
                  </a:ext>
                </a:extLst>
              </a:tr>
              <a:tr h="354182">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2530780"/>
                  </a:ext>
                </a:extLst>
              </a:tr>
              <a:tr h="354182">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7887977"/>
                  </a:ext>
                </a:extLst>
              </a:tr>
              <a:tr h="354182">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8514260"/>
                  </a:ext>
                </a:extLst>
              </a:tr>
              <a:tr h="354182">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6112118"/>
                  </a:ext>
                </a:extLst>
              </a:tr>
              <a:tr h="354182">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0423191"/>
                  </a:ext>
                </a:extLst>
              </a:tr>
              <a:tr h="354182">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818873"/>
                  </a:ext>
                </a:extLst>
              </a:tr>
              <a:tr h="354182">
                <a:tc>
                  <a:txBody>
                    <a:bodyPr/>
                    <a:lstStyle/>
                    <a:p>
                      <a:pPr algn="ctr" fontAlgn="b"/>
                      <a:r>
                        <a:rPr lang="en-US" sz="1600" b="0" i="0" u="none" strike="noStrike" dirty="0" smtClean="0">
                          <a:solidFill>
                            <a:srgbClr val="000000"/>
                          </a:solidFill>
                          <a:effectLst/>
                          <a:latin typeface="Calibri" panose="020F0502020204030204" pitchFamily="34" charset="0"/>
                        </a:rPr>
                        <a:t>(…made up data)</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8698771"/>
                  </a:ext>
                </a:extLst>
              </a:tr>
            </a:tbl>
          </a:graphicData>
        </a:graphic>
      </p:graphicFrame>
      <p:cxnSp>
        <p:nvCxnSpPr>
          <p:cNvPr id="6" name="Straight Arrow Connector 5"/>
          <p:cNvCxnSpPr/>
          <p:nvPr/>
        </p:nvCxnSpPr>
        <p:spPr>
          <a:xfrm>
            <a:off x="2479431" y="3385038"/>
            <a:ext cx="931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11415" y="2910254"/>
            <a:ext cx="2710851" cy="1754326"/>
          </a:xfrm>
          <a:prstGeom prst="rect">
            <a:avLst/>
          </a:prstGeom>
          <a:noFill/>
        </p:spPr>
        <p:txBody>
          <a:bodyPr wrap="square" rtlCol="0">
            <a:spAutoFit/>
          </a:bodyPr>
          <a:lstStyle/>
          <a:p>
            <a:r>
              <a:rPr lang="en-US" dirty="0" smtClean="0"/>
              <a:t>   </a:t>
            </a:r>
            <a:r>
              <a:rPr lang="en-US" dirty="0" err="1" smtClean="0"/>
              <a:t>Sofagroup</a:t>
            </a:r>
            <a:r>
              <a:rPr lang="en-US" dirty="0" smtClean="0"/>
              <a:t>    number</a:t>
            </a:r>
          </a:p>
          <a:p>
            <a:pPr marL="285750" indent="-285750">
              <a:buFont typeface="Arial" panose="020B0604020202020204" pitchFamily="34" charset="0"/>
              <a:buChar char="•"/>
            </a:pPr>
            <a:r>
              <a:rPr lang="en-US" dirty="0" smtClean="0"/>
              <a:t>0-5                   : 1</a:t>
            </a:r>
          </a:p>
          <a:p>
            <a:pPr marL="285750" indent="-285750">
              <a:buFont typeface="Arial" panose="020B0604020202020204" pitchFamily="34" charset="0"/>
              <a:buChar char="•"/>
            </a:pPr>
            <a:r>
              <a:rPr lang="en-US" dirty="0" smtClean="0"/>
              <a:t>6-10                 : 7</a:t>
            </a:r>
          </a:p>
          <a:p>
            <a:pPr marL="285750" indent="-285750">
              <a:buFont typeface="Arial" panose="020B0604020202020204" pitchFamily="34" charset="0"/>
              <a:buChar char="•"/>
            </a:pPr>
            <a:r>
              <a:rPr lang="en-US" dirty="0" smtClean="0"/>
              <a:t>11-15               : 2</a:t>
            </a:r>
          </a:p>
          <a:p>
            <a:r>
              <a:rPr lang="en-US" dirty="0"/>
              <a:t> </a:t>
            </a:r>
            <a:r>
              <a:rPr lang="en-US" dirty="0" smtClean="0"/>
              <a:t>    (…..)</a:t>
            </a:r>
            <a:br>
              <a:rPr lang="en-US" dirty="0" smtClean="0"/>
            </a:br>
            <a:endParaRPr lang="en-US" dirty="0"/>
          </a:p>
        </p:txBody>
      </p:sp>
      <p:cxnSp>
        <p:nvCxnSpPr>
          <p:cNvPr id="10" name="Straight Arrow Connector 9"/>
          <p:cNvCxnSpPr/>
          <p:nvPr/>
        </p:nvCxnSpPr>
        <p:spPr>
          <a:xfrm flipV="1">
            <a:off x="5656274" y="3472962"/>
            <a:ext cx="726941" cy="2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336" y="2039022"/>
            <a:ext cx="5607313" cy="4063145"/>
          </a:xfrm>
          <a:prstGeom prst="rect">
            <a:avLst/>
          </a:prstGeom>
        </p:spPr>
      </p:pic>
    </p:spTree>
    <p:extLst>
      <p:ext uri="{BB962C8B-B14F-4D97-AF65-F5344CB8AC3E}">
        <p14:creationId xmlns:p14="http://schemas.microsoft.com/office/powerpoint/2010/main" val="27786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21207" y="448056"/>
            <a:ext cx="9573052" cy="640080"/>
          </a:xfrm>
        </p:spPr>
        <p:txBody>
          <a:bodyPr>
            <a:normAutofit fontScale="90000"/>
          </a:bodyPr>
          <a:lstStyle/>
          <a:p>
            <a:r>
              <a:rPr lang="en-US" dirty="0" smtClean="0"/>
              <a:t>The histogram &amp; the box-and-whisker plots: use for distributions</a:t>
            </a:r>
            <a:endParaRPr lang="en-US" dirty="0"/>
          </a:p>
        </p:txBody>
      </p:sp>
      <p:sp>
        <p:nvSpPr>
          <p:cNvPr id="7" name="TextBox 6"/>
          <p:cNvSpPr txBox="1"/>
          <p:nvPr/>
        </p:nvSpPr>
        <p:spPr>
          <a:xfrm>
            <a:off x="613805" y="1361218"/>
            <a:ext cx="7732245"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The width of the bins or buckets determines the shape of the histogram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01884247"/>
              </p:ext>
            </p:extLst>
          </p:nvPr>
        </p:nvGraphicFramePr>
        <p:xfrm>
          <a:off x="720968" y="1906916"/>
          <a:ext cx="1635370" cy="4250184"/>
        </p:xfrm>
        <a:graphic>
          <a:graphicData uri="http://schemas.openxmlformats.org/drawingml/2006/table">
            <a:tbl>
              <a:tblPr/>
              <a:tblGrid>
                <a:gridCol w="1635370">
                  <a:extLst>
                    <a:ext uri="{9D8B030D-6E8A-4147-A177-3AD203B41FA5}">
                      <a16:colId xmlns:a16="http://schemas.microsoft.com/office/drawing/2014/main" val="2435599161"/>
                    </a:ext>
                  </a:extLst>
                </a:gridCol>
              </a:tblGrid>
              <a:tr h="354182">
                <a:tc>
                  <a:txBody>
                    <a:bodyPr/>
                    <a:lstStyle/>
                    <a:p>
                      <a:pPr algn="ctr" fontAlgn="b"/>
                      <a:r>
                        <a:rPr lang="en-US" sz="1800" b="1" i="0" u="none" strike="noStrike" dirty="0">
                          <a:solidFill>
                            <a:srgbClr val="000000"/>
                          </a:solidFill>
                          <a:effectLst/>
                          <a:latin typeface="Calibri" panose="020F0502020204030204" pitchFamily="34" charset="0"/>
                        </a:rPr>
                        <a:t>sofa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675587"/>
                  </a:ext>
                </a:extLst>
              </a:tr>
              <a:tr h="354182">
                <a:tc>
                  <a:txBody>
                    <a:bodyPr/>
                    <a:lstStyle/>
                    <a:p>
                      <a:pPr algn="ctr" fontAlgn="b"/>
                      <a:r>
                        <a:rPr lang="en-US" sz="16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9560545"/>
                  </a:ext>
                </a:extLst>
              </a:tr>
              <a:tr h="354182">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075439"/>
                  </a:ext>
                </a:extLst>
              </a:tr>
              <a:tr h="354182">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493350"/>
                  </a:ext>
                </a:extLst>
              </a:tr>
              <a:tr h="354182">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890758"/>
                  </a:ext>
                </a:extLst>
              </a:tr>
              <a:tr h="354182">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2530780"/>
                  </a:ext>
                </a:extLst>
              </a:tr>
              <a:tr h="354182">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7887977"/>
                  </a:ext>
                </a:extLst>
              </a:tr>
              <a:tr h="354182">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8514260"/>
                  </a:ext>
                </a:extLst>
              </a:tr>
              <a:tr h="354182">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6112118"/>
                  </a:ext>
                </a:extLst>
              </a:tr>
              <a:tr h="354182">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0423191"/>
                  </a:ext>
                </a:extLst>
              </a:tr>
              <a:tr h="354182">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818873"/>
                  </a:ext>
                </a:extLst>
              </a:tr>
              <a:tr h="354182">
                <a:tc>
                  <a:txBody>
                    <a:bodyPr/>
                    <a:lstStyle/>
                    <a:p>
                      <a:pPr algn="ctr" fontAlgn="b"/>
                      <a:r>
                        <a:rPr lang="en-US" sz="1600" b="0" i="0" u="none" strike="noStrike" dirty="0" smtClean="0">
                          <a:solidFill>
                            <a:srgbClr val="000000"/>
                          </a:solidFill>
                          <a:effectLst/>
                          <a:latin typeface="Calibri" panose="020F0502020204030204" pitchFamily="34" charset="0"/>
                        </a:rPr>
                        <a:t>(…made up data)</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3126378"/>
                  </a:ext>
                </a:extLst>
              </a:tr>
            </a:tbl>
          </a:graphicData>
        </a:graphic>
      </p:graphicFrame>
      <p:cxnSp>
        <p:nvCxnSpPr>
          <p:cNvPr id="6" name="Straight Arrow Connector 5"/>
          <p:cNvCxnSpPr/>
          <p:nvPr/>
        </p:nvCxnSpPr>
        <p:spPr>
          <a:xfrm>
            <a:off x="2479431" y="3385038"/>
            <a:ext cx="931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11415" y="2910254"/>
            <a:ext cx="2710851" cy="1200329"/>
          </a:xfrm>
          <a:prstGeom prst="rect">
            <a:avLst/>
          </a:prstGeom>
          <a:noFill/>
        </p:spPr>
        <p:txBody>
          <a:bodyPr wrap="square" rtlCol="0">
            <a:spAutoFit/>
          </a:bodyPr>
          <a:lstStyle/>
          <a:p>
            <a:r>
              <a:rPr lang="en-US" dirty="0" smtClean="0"/>
              <a:t>   </a:t>
            </a:r>
            <a:r>
              <a:rPr lang="en-US" dirty="0" err="1" smtClean="0"/>
              <a:t>Sofagroup</a:t>
            </a:r>
            <a:r>
              <a:rPr lang="en-US" dirty="0" smtClean="0"/>
              <a:t>    number</a:t>
            </a:r>
          </a:p>
          <a:p>
            <a:pPr marL="285750" indent="-285750">
              <a:buFont typeface="Arial" panose="020B0604020202020204" pitchFamily="34" charset="0"/>
              <a:buChar char="•"/>
            </a:pPr>
            <a:r>
              <a:rPr lang="en-US" dirty="0" smtClean="0"/>
              <a:t>0-9                   : 18</a:t>
            </a:r>
          </a:p>
          <a:p>
            <a:pPr marL="285750" indent="-285750">
              <a:buFont typeface="Arial" panose="020B0604020202020204" pitchFamily="34" charset="0"/>
              <a:buChar char="•"/>
            </a:pPr>
            <a:r>
              <a:rPr lang="en-US" dirty="0" smtClean="0"/>
              <a:t>10-24               : 30</a:t>
            </a:r>
            <a:br>
              <a:rPr lang="en-US" dirty="0" smtClean="0"/>
            </a:br>
            <a:endParaRPr lang="en-US" dirty="0"/>
          </a:p>
        </p:txBody>
      </p:sp>
      <p:cxnSp>
        <p:nvCxnSpPr>
          <p:cNvPr id="10" name="Straight Arrow Connector 9"/>
          <p:cNvCxnSpPr/>
          <p:nvPr/>
        </p:nvCxnSpPr>
        <p:spPr>
          <a:xfrm flipV="1">
            <a:off x="5758795" y="3472962"/>
            <a:ext cx="726941" cy="2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172" y="2166703"/>
            <a:ext cx="4697282" cy="3403723"/>
          </a:xfrm>
          <a:prstGeom prst="rect">
            <a:avLst/>
          </a:prstGeom>
        </p:spPr>
      </p:pic>
    </p:spTree>
    <p:extLst>
      <p:ext uri="{BB962C8B-B14F-4D97-AF65-F5344CB8AC3E}">
        <p14:creationId xmlns:p14="http://schemas.microsoft.com/office/powerpoint/2010/main" val="292265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4400" dirty="0" err="1" smtClean="0">
                <a:latin typeface="Segoe UI Light" panose="020B0502040204020203" pitchFamily="34" charset="0"/>
                <a:cs typeface="Segoe UI Light" panose="020B0502040204020203" pitchFamily="34" charset="0"/>
              </a:rPr>
              <a:t>Anscombe’s</a:t>
            </a:r>
            <a:r>
              <a:rPr lang="en-US" sz="4400" dirty="0" smtClean="0">
                <a:latin typeface="Segoe UI Light" panose="020B0502040204020203" pitchFamily="34" charset="0"/>
                <a:cs typeface="Segoe UI Light" panose="020B0502040204020203" pitchFamily="34" charset="0"/>
              </a:rPr>
              <a:t> Quartet</a:t>
            </a:r>
            <a:endParaRPr lang="en-US" sz="4400" dirty="0">
              <a:latin typeface="Segoe UI Light" panose="020B0502040204020203" pitchFamily="34" charset="0"/>
              <a:cs typeface="Segoe UI Light" panose="020B0502040204020203" pitchFamily="34" charset="0"/>
            </a:endParaRPr>
          </a:p>
        </p:txBody>
      </p:sp>
      <p:sp>
        <p:nvSpPr>
          <p:cNvPr id="38" name="Content Placeholder 17"/>
          <p:cNvSpPr txBox="1">
            <a:spLocks/>
          </p:cNvSpPr>
          <p:nvPr/>
        </p:nvSpPr>
        <p:spPr>
          <a:xfrm>
            <a:off x="275603" y="1915405"/>
            <a:ext cx="2825045" cy="46516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dirty="0" smtClean="0">
                <a:latin typeface="Segoe UI" panose="020B0502040204020203" pitchFamily="34" charset="0"/>
                <a:cs typeface="Segoe UI" panose="020B0502040204020203" pitchFamily="34" charset="0"/>
              </a:rPr>
              <a:t>What are the things that you notice in this data?</a:t>
            </a:r>
            <a:endParaRPr lang="en-US" sz="18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145" y="1217332"/>
            <a:ext cx="8508075" cy="5477690"/>
          </a:xfrm>
          <a:prstGeom prst="rect">
            <a:avLst/>
          </a:prstGeom>
        </p:spPr>
      </p:pic>
      <p:sp>
        <p:nvSpPr>
          <p:cNvPr id="6" name="Oval 5"/>
          <p:cNvSpPr/>
          <p:nvPr/>
        </p:nvSpPr>
        <p:spPr>
          <a:xfrm>
            <a:off x="5553060" y="1836174"/>
            <a:ext cx="530942" cy="3222524"/>
          </a:xfrm>
          <a:prstGeom prst="ellipse">
            <a:avLst/>
          </a:prstGeom>
          <a:noFill/>
          <a:ln w="28575">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206612" y="1777182"/>
            <a:ext cx="614517" cy="3340508"/>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109504" y="1836174"/>
            <a:ext cx="530942" cy="3222524"/>
          </a:xfrm>
          <a:prstGeom prst="ellipse">
            <a:avLst/>
          </a:prstGeom>
          <a:noFill/>
          <a:ln w="28575">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792845" y="1777182"/>
            <a:ext cx="614517" cy="3340508"/>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716871" y="1836174"/>
            <a:ext cx="530942" cy="3222524"/>
          </a:xfrm>
          <a:prstGeom prst="ellipse">
            <a:avLst/>
          </a:prstGeom>
          <a:noFill/>
          <a:ln w="28575">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379078" y="1777182"/>
            <a:ext cx="614517" cy="3340508"/>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321320" y="1836174"/>
            <a:ext cx="530942" cy="3222524"/>
          </a:xfrm>
          <a:prstGeom prst="ellipse">
            <a:avLst/>
          </a:prstGeom>
          <a:noFill/>
          <a:ln w="28575">
            <a:solidFill>
              <a:srgbClr val="D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969491" y="1777182"/>
            <a:ext cx="614517" cy="3340508"/>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547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9" grpId="0" animBg="1"/>
      <p:bldP spid="20" grpId="0" animBg="1"/>
      <p:bldP spid="21" grpId="0" animBg="1"/>
      <p:bldP spid="22" grpId="0" animBg="1"/>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398839" cy="640080"/>
          </a:xfrm>
        </p:spPr>
        <p:txBody>
          <a:bodyPr>
            <a:normAutofit/>
          </a:bodyPr>
          <a:lstStyle/>
          <a:p>
            <a:r>
              <a:rPr lang="en-US" dirty="0"/>
              <a:t>The histogram &amp; the box-and-whisker plots: use for distributions</a:t>
            </a:r>
          </a:p>
        </p:txBody>
      </p:sp>
      <p:sp>
        <p:nvSpPr>
          <p:cNvPr id="4" name="TextBox 3"/>
          <p:cNvSpPr txBox="1"/>
          <p:nvPr/>
        </p:nvSpPr>
        <p:spPr>
          <a:xfrm>
            <a:off x="613804" y="1361218"/>
            <a:ext cx="977870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 a boxplot to show how one number is spread out with respect to different groups.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413" y="1933295"/>
            <a:ext cx="7075588" cy="4367646"/>
          </a:xfrm>
          <a:prstGeom prst="rect">
            <a:avLst/>
          </a:prstGeom>
        </p:spPr>
      </p:pic>
    </p:spTree>
    <p:extLst>
      <p:ext uri="{BB962C8B-B14F-4D97-AF65-F5344CB8AC3E}">
        <p14:creationId xmlns:p14="http://schemas.microsoft.com/office/powerpoint/2010/main" val="5233778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398839" cy="640080"/>
          </a:xfrm>
        </p:spPr>
        <p:txBody>
          <a:bodyPr>
            <a:normAutofit/>
          </a:bodyPr>
          <a:lstStyle/>
          <a:p>
            <a:r>
              <a:rPr lang="en-US" dirty="0"/>
              <a:t>The histogram &amp; the box-and-whisker plots: use for distributions</a:t>
            </a:r>
          </a:p>
        </p:txBody>
      </p:sp>
      <p:sp>
        <p:nvSpPr>
          <p:cNvPr id="4" name="TextBox 3"/>
          <p:cNvSpPr txBox="1"/>
          <p:nvPr/>
        </p:nvSpPr>
        <p:spPr>
          <a:xfrm>
            <a:off x="521207" y="1316635"/>
            <a:ext cx="1019522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boxplot makes it easy to identify median and IQR. Great for presenting non-normal data.</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638" y="1730550"/>
            <a:ext cx="5077740" cy="4669492"/>
          </a:xfrm>
          <a:prstGeom prst="rect">
            <a:avLst/>
          </a:prstGeom>
        </p:spPr>
      </p:pic>
      <p:cxnSp>
        <p:nvCxnSpPr>
          <p:cNvPr id="7" name="Straight Arrow Connector 6"/>
          <p:cNvCxnSpPr/>
          <p:nvPr/>
        </p:nvCxnSpPr>
        <p:spPr>
          <a:xfrm flipH="1" flipV="1">
            <a:off x="2183642" y="3575713"/>
            <a:ext cx="2422477" cy="177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985749" y="2511188"/>
            <a:ext cx="2620370" cy="293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477069" y="4503761"/>
            <a:ext cx="2129050" cy="211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a:off x="7465325" y="2736376"/>
            <a:ext cx="293427" cy="191068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385248" y="2283799"/>
            <a:ext cx="484428" cy="369332"/>
          </a:xfrm>
          <a:prstGeom prst="rect">
            <a:avLst/>
          </a:prstGeom>
          <a:noFill/>
        </p:spPr>
        <p:txBody>
          <a:bodyPr wrap="none" rtlCol="0">
            <a:spAutoFit/>
          </a:bodyPr>
          <a:lstStyle/>
          <a:p>
            <a:r>
              <a:rPr lang="en-US" dirty="0" smtClean="0"/>
              <a:t>Q3</a:t>
            </a:r>
            <a:endParaRPr lang="en-US" dirty="0"/>
          </a:p>
        </p:txBody>
      </p:sp>
      <p:sp>
        <p:nvSpPr>
          <p:cNvPr id="14" name="TextBox 13"/>
          <p:cNvSpPr txBox="1"/>
          <p:nvPr/>
        </p:nvSpPr>
        <p:spPr>
          <a:xfrm>
            <a:off x="1385248" y="4530635"/>
            <a:ext cx="484428" cy="369332"/>
          </a:xfrm>
          <a:prstGeom prst="rect">
            <a:avLst/>
          </a:prstGeom>
          <a:noFill/>
        </p:spPr>
        <p:txBody>
          <a:bodyPr wrap="none" rtlCol="0">
            <a:spAutoFit/>
          </a:bodyPr>
          <a:lstStyle/>
          <a:p>
            <a:r>
              <a:rPr lang="en-US" dirty="0" smtClean="0"/>
              <a:t>Q1</a:t>
            </a:r>
            <a:endParaRPr lang="en-US" dirty="0"/>
          </a:p>
        </p:txBody>
      </p:sp>
      <p:sp>
        <p:nvSpPr>
          <p:cNvPr id="15" name="TextBox 14"/>
          <p:cNvSpPr txBox="1"/>
          <p:nvPr/>
        </p:nvSpPr>
        <p:spPr>
          <a:xfrm>
            <a:off x="1152011" y="3407216"/>
            <a:ext cx="950901" cy="369332"/>
          </a:xfrm>
          <a:prstGeom prst="rect">
            <a:avLst/>
          </a:prstGeom>
          <a:noFill/>
        </p:spPr>
        <p:txBody>
          <a:bodyPr wrap="none" rtlCol="0">
            <a:spAutoFit/>
          </a:bodyPr>
          <a:lstStyle/>
          <a:p>
            <a:r>
              <a:rPr lang="en-US" dirty="0" smtClean="0"/>
              <a:t>Median</a:t>
            </a:r>
            <a:endParaRPr lang="en-US" dirty="0"/>
          </a:p>
        </p:txBody>
      </p:sp>
      <p:sp>
        <p:nvSpPr>
          <p:cNvPr id="16" name="TextBox 15"/>
          <p:cNvSpPr txBox="1"/>
          <p:nvPr/>
        </p:nvSpPr>
        <p:spPr>
          <a:xfrm>
            <a:off x="7870212" y="3511298"/>
            <a:ext cx="558166" cy="369332"/>
          </a:xfrm>
          <a:prstGeom prst="rect">
            <a:avLst/>
          </a:prstGeom>
          <a:noFill/>
        </p:spPr>
        <p:txBody>
          <a:bodyPr wrap="none" rtlCol="0">
            <a:spAutoFit/>
          </a:bodyPr>
          <a:lstStyle/>
          <a:p>
            <a:r>
              <a:rPr lang="en-US" dirty="0" smtClean="0"/>
              <a:t>IQR</a:t>
            </a:r>
            <a:endParaRPr lang="en-US" dirty="0"/>
          </a:p>
        </p:txBody>
      </p:sp>
      <p:sp>
        <p:nvSpPr>
          <p:cNvPr id="17" name="TextBox 16"/>
          <p:cNvSpPr txBox="1"/>
          <p:nvPr/>
        </p:nvSpPr>
        <p:spPr>
          <a:xfrm>
            <a:off x="6095513" y="2367044"/>
            <a:ext cx="1084143" cy="369332"/>
          </a:xfrm>
          <a:prstGeom prst="rect">
            <a:avLst/>
          </a:prstGeom>
          <a:noFill/>
        </p:spPr>
        <p:txBody>
          <a:bodyPr wrap="none" rtlCol="0">
            <a:spAutoFit/>
          </a:bodyPr>
          <a:lstStyle/>
          <a:p>
            <a:r>
              <a:rPr lang="en-US" dirty="0" smtClean="0"/>
              <a:t>(whisker)</a:t>
            </a:r>
            <a:endParaRPr lang="en-US" dirty="0"/>
          </a:p>
        </p:txBody>
      </p:sp>
      <p:sp>
        <p:nvSpPr>
          <p:cNvPr id="18" name="TextBox 17"/>
          <p:cNvSpPr txBox="1"/>
          <p:nvPr/>
        </p:nvSpPr>
        <p:spPr>
          <a:xfrm>
            <a:off x="6172850" y="4996512"/>
            <a:ext cx="1084143" cy="369332"/>
          </a:xfrm>
          <a:prstGeom prst="rect">
            <a:avLst/>
          </a:prstGeom>
          <a:noFill/>
        </p:spPr>
        <p:txBody>
          <a:bodyPr wrap="none" rtlCol="0">
            <a:spAutoFit/>
          </a:bodyPr>
          <a:lstStyle/>
          <a:p>
            <a:r>
              <a:rPr lang="en-US" dirty="0" smtClean="0"/>
              <a:t>(whisker)</a:t>
            </a:r>
            <a:endParaRPr lang="en-US" dirty="0"/>
          </a:p>
        </p:txBody>
      </p:sp>
    </p:spTree>
    <p:extLst>
      <p:ext uri="{BB962C8B-B14F-4D97-AF65-F5344CB8AC3E}">
        <p14:creationId xmlns:p14="http://schemas.microsoft.com/office/powerpoint/2010/main" val="285640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398839" cy="640080"/>
          </a:xfrm>
        </p:spPr>
        <p:txBody>
          <a:bodyPr>
            <a:normAutofit/>
          </a:bodyPr>
          <a:lstStyle/>
          <a:p>
            <a:r>
              <a:rPr lang="en-US" dirty="0"/>
              <a:t>The histogram &amp; the box-and-whisker plots: use for distributions</a:t>
            </a:r>
          </a:p>
        </p:txBody>
      </p:sp>
      <p:sp>
        <p:nvSpPr>
          <p:cNvPr id="4" name="TextBox 3"/>
          <p:cNvSpPr txBox="1"/>
          <p:nvPr/>
        </p:nvSpPr>
        <p:spPr>
          <a:xfrm>
            <a:off x="542457" y="1237005"/>
            <a:ext cx="977870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More complex distributional charts can be made from the basic histogram and boxplots.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181" y="1730550"/>
            <a:ext cx="5843375" cy="42341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226" y="1675587"/>
            <a:ext cx="6619166" cy="4727976"/>
          </a:xfrm>
          <a:prstGeom prst="rect">
            <a:avLst/>
          </a:prstGeom>
        </p:spPr>
      </p:pic>
      <p:sp>
        <p:nvSpPr>
          <p:cNvPr id="8" name="TextBox 7"/>
          <p:cNvSpPr txBox="1"/>
          <p:nvPr/>
        </p:nvSpPr>
        <p:spPr>
          <a:xfrm>
            <a:off x="2762606" y="5964749"/>
            <a:ext cx="2901215" cy="253916"/>
          </a:xfrm>
          <a:prstGeom prst="rect">
            <a:avLst/>
          </a:prstGeom>
          <a:noFill/>
        </p:spPr>
        <p:txBody>
          <a:bodyPr wrap="square" rtlCol="0">
            <a:spAutoFit/>
          </a:bodyPr>
          <a:lstStyle/>
          <a:p>
            <a:r>
              <a:rPr lang="en-US" sz="1050" dirty="0" smtClean="0"/>
              <a:t>Image from  r-graph-gallery.com</a:t>
            </a:r>
            <a:endParaRPr lang="en-US" sz="105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281" y="1815153"/>
            <a:ext cx="6596111" cy="4454270"/>
          </a:xfrm>
          <a:prstGeom prst="rect">
            <a:avLst/>
          </a:prstGeom>
        </p:spPr>
      </p:pic>
    </p:spTree>
    <p:extLst>
      <p:ext uri="{BB962C8B-B14F-4D97-AF65-F5344CB8AC3E}">
        <p14:creationId xmlns:p14="http://schemas.microsoft.com/office/powerpoint/2010/main" val="207757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398839" cy="640080"/>
          </a:xfrm>
        </p:spPr>
        <p:txBody>
          <a:bodyPr>
            <a:normAutofit/>
          </a:bodyPr>
          <a:lstStyle/>
          <a:p>
            <a:r>
              <a:rPr lang="en-US" dirty="0"/>
              <a:t>The </a:t>
            </a:r>
            <a:r>
              <a:rPr lang="en-US" dirty="0" smtClean="0"/>
              <a:t>scatterplot: use for relationships</a:t>
            </a:r>
            <a:endParaRPr lang="en-US" dirty="0"/>
          </a:p>
        </p:txBody>
      </p:sp>
      <p:sp>
        <p:nvSpPr>
          <p:cNvPr id="4" name="TextBox 3"/>
          <p:cNvSpPr txBox="1"/>
          <p:nvPr/>
        </p:nvSpPr>
        <p:spPr>
          <a:xfrm>
            <a:off x="542457" y="1237005"/>
            <a:ext cx="977870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To see how one number changes with another, use a scatterplot.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12338236"/>
              </p:ext>
            </p:extLst>
          </p:nvPr>
        </p:nvGraphicFramePr>
        <p:xfrm>
          <a:off x="597308" y="2036660"/>
          <a:ext cx="2236686" cy="3453405"/>
        </p:xfrm>
        <a:graphic>
          <a:graphicData uri="http://schemas.openxmlformats.org/drawingml/2006/table">
            <a:tbl>
              <a:tblPr/>
              <a:tblGrid>
                <a:gridCol w="1118343">
                  <a:extLst>
                    <a:ext uri="{9D8B030D-6E8A-4147-A177-3AD203B41FA5}">
                      <a16:colId xmlns:a16="http://schemas.microsoft.com/office/drawing/2014/main" val="2238589879"/>
                    </a:ext>
                  </a:extLst>
                </a:gridCol>
                <a:gridCol w="1118343">
                  <a:extLst>
                    <a:ext uri="{9D8B030D-6E8A-4147-A177-3AD203B41FA5}">
                      <a16:colId xmlns:a16="http://schemas.microsoft.com/office/drawing/2014/main" val="4291641364"/>
                    </a:ext>
                  </a:extLst>
                </a:gridCol>
              </a:tblGrid>
              <a:tr h="295620">
                <a:tc>
                  <a:txBody>
                    <a:bodyPr/>
                    <a:lstStyle/>
                    <a:p>
                      <a:pPr algn="ctr" fontAlgn="b"/>
                      <a:r>
                        <a:rPr lang="en-US" sz="1600" b="1" i="0" u="none" strike="noStrike" dirty="0">
                          <a:solidFill>
                            <a:srgbClr val="000000"/>
                          </a:solidFill>
                          <a:effectLst/>
                          <a:latin typeface="Calibri" panose="020F0502020204030204" pitchFamily="34" charset="0"/>
                        </a:rPr>
                        <a:t>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sofa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5062805"/>
                  </a:ext>
                </a:extLst>
              </a:tr>
              <a:tr h="295620">
                <a:tc>
                  <a:txBody>
                    <a:bodyPr/>
                    <a:lstStyle/>
                    <a:p>
                      <a:pPr algn="ctr" fontAlgn="b"/>
                      <a:r>
                        <a:rPr lang="en-US" sz="1600" b="0" i="0" u="none" strike="noStrike">
                          <a:solidFill>
                            <a:srgbClr val="000000"/>
                          </a:solidFill>
                          <a:effectLst/>
                          <a:latin typeface="Calibri" panose="020F0502020204030204" pitchFamily="34" charset="0"/>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0957662"/>
                  </a:ext>
                </a:extLst>
              </a:tr>
              <a:tr h="295620">
                <a:tc>
                  <a:txBody>
                    <a:bodyPr/>
                    <a:lstStyle/>
                    <a:p>
                      <a:pPr algn="ctr" fontAlgn="b"/>
                      <a:r>
                        <a:rPr lang="en-US" sz="16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192338"/>
                  </a:ext>
                </a:extLst>
              </a:tr>
              <a:tr h="295620">
                <a:tc>
                  <a:txBody>
                    <a:bodyPr/>
                    <a:lstStyle/>
                    <a:p>
                      <a:pPr algn="ctr" fontAlgn="b"/>
                      <a:r>
                        <a:rPr lang="en-US" sz="1600" b="0" i="0" u="none" strike="noStrike">
                          <a:solidFill>
                            <a:srgbClr val="000000"/>
                          </a:solidFill>
                          <a:effectLst/>
                          <a:latin typeface="Calibri" panose="020F0502020204030204" pitchFamily="34" charset="0"/>
                        </a:rPr>
                        <a:t>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999246"/>
                  </a:ext>
                </a:extLst>
              </a:tr>
              <a:tr h="295620">
                <a:tc>
                  <a:txBody>
                    <a:bodyPr/>
                    <a:lstStyle/>
                    <a:p>
                      <a:pPr algn="ctr" fontAlgn="b"/>
                      <a:r>
                        <a:rPr lang="en-US" sz="1600" b="0" i="0" u="none" strike="noStrike">
                          <a:solidFill>
                            <a:srgbClr val="000000"/>
                          </a:solidFill>
                          <a:effectLst/>
                          <a:latin typeface="Calibri" panose="020F0502020204030204" pitchFamily="34" charset="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212743"/>
                  </a:ext>
                </a:extLst>
              </a:tr>
              <a:tr h="295620">
                <a:tc>
                  <a:txBody>
                    <a:bodyPr/>
                    <a:lstStyle/>
                    <a:p>
                      <a:pPr algn="ctr" fontAlgn="b"/>
                      <a:r>
                        <a:rPr lang="en-US" sz="16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377446"/>
                  </a:ext>
                </a:extLst>
              </a:tr>
              <a:tr h="295620">
                <a:tc>
                  <a:txBody>
                    <a:bodyPr/>
                    <a:lstStyle/>
                    <a:p>
                      <a:pPr algn="ctr" fontAlgn="b"/>
                      <a:r>
                        <a:rPr lang="en-US" sz="16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715438"/>
                  </a:ext>
                </a:extLst>
              </a:tr>
              <a:tr h="295620">
                <a:tc>
                  <a:txBody>
                    <a:bodyPr/>
                    <a:lstStyle/>
                    <a:p>
                      <a:pPr algn="ctr" fontAlgn="b"/>
                      <a:r>
                        <a:rPr lang="en-US" sz="1600" b="0" i="0" u="none" strike="noStrike">
                          <a:solidFill>
                            <a:srgbClr val="000000"/>
                          </a:solidFill>
                          <a:effectLst/>
                          <a:latin typeface="Calibri" panose="020F0502020204030204" pitchFamily="34" charset="0"/>
                        </a:rPr>
                        <a:t>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6322144"/>
                  </a:ext>
                </a:extLst>
              </a:tr>
              <a:tr h="295620">
                <a:tc>
                  <a:txBody>
                    <a:bodyPr/>
                    <a:lstStyle/>
                    <a:p>
                      <a:pPr algn="ctr" fontAlgn="b"/>
                      <a:r>
                        <a:rPr lang="en-US" sz="1600" b="0" i="0" u="none" strike="noStrike">
                          <a:solidFill>
                            <a:srgbClr val="000000"/>
                          </a:solidFill>
                          <a:effectLst/>
                          <a:latin typeface="Calibri" panose="020F0502020204030204" pitchFamily="34" charset="0"/>
                        </a:rPr>
                        <a:t>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9862884"/>
                  </a:ext>
                </a:extLst>
              </a:tr>
              <a:tr h="295620">
                <a:tc>
                  <a:txBody>
                    <a:bodyPr/>
                    <a:lstStyle/>
                    <a:p>
                      <a:pPr algn="ctr" fontAlgn="b"/>
                      <a:r>
                        <a:rPr lang="en-US" sz="1600" b="0" i="0" u="none" strike="noStrike" dirty="0">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3288204"/>
                  </a:ext>
                </a:extLst>
              </a:tr>
              <a:tr h="471419">
                <a:tc gridSpan="2">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panose="020F0502020204030204" pitchFamily="34" charset="0"/>
                        </a:rPr>
                        <a:t>(…more made up data)</a:t>
                      </a:r>
                    </a:p>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0292480"/>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296" y="1755206"/>
            <a:ext cx="5843741" cy="4234465"/>
          </a:xfrm>
          <a:prstGeom prst="rect">
            <a:avLst/>
          </a:prstGeom>
        </p:spPr>
      </p:pic>
      <p:cxnSp>
        <p:nvCxnSpPr>
          <p:cNvPr id="11" name="Straight Arrow Connector 10"/>
          <p:cNvCxnSpPr/>
          <p:nvPr/>
        </p:nvCxnSpPr>
        <p:spPr>
          <a:xfrm flipV="1">
            <a:off x="2780071" y="3591232"/>
            <a:ext cx="2448232" cy="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7296" y="1755206"/>
            <a:ext cx="6191250" cy="4486275"/>
          </a:xfrm>
          <a:prstGeom prst="rect">
            <a:avLst/>
          </a:prstGeom>
        </p:spPr>
      </p:pic>
    </p:spTree>
    <p:extLst>
      <p:ext uri="{BB962C8B-B14F-4D97-AF65-F5344CB8AC3E}">
        <p14:creationId xmlns:p14="http://schemas.microsoft.com/office/powerpoint/2010/main" val="16961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398839" cy="640080"/>
          </a:xfrm>
        </p:spPr>
        <p:txBody>
          <a:bodyPr>
            <a:normAutofit/>
          </a:bodyPr>
          <a:lstStyle/>
          <a:p>
            <a:r>
              <a:rPr lang="en-US" dirty="0"/>
              <a:t>The </a:t>
            </a:r>
            <a:r>
              <a:rPr lang="en-US" dirty="0" smtClean="0"/>
              <a:t>scatterplot: use for relationships</a:t>
            </a:r>
            <a:endParaRPr lang="en-US" dirty="0"/>
          </a:p>
        </p:txBody>
      </p:sp>
      <p:sp>
        <p:nvSpPr>
          <p:cNvPr id="4" name="TextBox 3"/>
          <p:cNvSpPr txBox="1"/>
          <p:nvPr/>
        </p:nvSpPr>
        <p:spPr>
          <a:xfrm>
            <a:off x="542457" y="1237005"/>
            <a:ext cx="977870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Can add a third dimension using size.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027781251"/>
              </p:ext>
            </p:extLst>
          </p:nvPr>
        </p:nvGraphicFramePr>
        <p:xfrm>
          <a:off x="597308" y="2036660"/>
          <a:ext cx="2236686" cy="3453405"/>
        </p:xfrm>
        <a:graphic>
          <a:graphicData uri="http://schemas.openxmlformats.org/drawingml/2006/table">
            <a:tbl>
              <a:tblPr/>
              <a:tblGrid>
                <a:gridCol w="745562">
                  <a:extLst>
                    <a:ext uri="{9D8B030D-6E8A-4147-A177-3AD203B41FA5}">
                      <a16:colId xmlns:a16="http://schemas.microsoft.com/office/drawing/2014/main" val="2238589879"/>
                    </a:ext>
                  </a:extLst>
                </a:gridCol>
                <a:gridCol w="745562">
                  <a:extLst>
                    <a:ext uri="{9D8B030D-6E8A-4147-A177-3AD203B41FA5}">
                      <a16:colId xmlns:a16="http://schemas.microsoft.com/office/drawing/2014/main" val="4291641364"/>
                    </a:ext>
                  </a:extLst>
                </a:gridCol>
                <a:gridCol w="745562">
                  <a:extLst>
                    <a:ext uri="{9D8B030D-6E8A-4147-A177-3AD203B41FA5}">
                      <a16:colId xmlns:a16="http://schemas.microsoft.com/office/drawing/2014/main" val="570192406"/>
                    </a:ext>
                  </a:extLst>
                </a:gridCol>
              </a:tblGrid>
              <a:tr h="295620">
                <a:tc>
                  <a:txBody>
                    <a:bodyPr/>
                    <a:lstStyle/>
                    <a:p>
                      <a:pPr algn="ctr" fontAlgn="b"/>
                      <a:r>
                        <a:rPr lang="en-US" sz="1600" b="1" i="0" u="none" strike="noStrike" dirty="0">
                          <a:solidFill>
                            <a:srgbClr val="000000"/>
                          </a:solidFill>
                          <a:effectLst/>
                          <a:latin typeface="Calibri" panose="020F0502020204030204" pitchFamily="34" charset="0"/>
                        </a:rPr>
                        <a:t>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sofa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err="1" smtClean="0">
                          <a:solidFill>
                            <a:srgbClr val="000000"/>
                          </a:solidFill>
                          <a:effectLst/>
                          <a:latin typeface="Calibri" panose="020F0502020204030204" pitchFamily="34" charset="0"/>
                        </a:rPr>
                        <a:t>bp</a:t>
                      </a:r>
                      <a:endParaRPr lang="en-US" sz="16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5062805"/>
                  </a:ext>
                </a:extLst>
              </a:tr>
              <a:tr h="295620">
                <a:tc>
                  <a:txBody>
                    <a:bodyPr/>
                    <a:lstStyle/>
                    <a:p>
                      <a:pPr algn="ctr" fontAlgn="b"/>
                      <a:r>
                        <a:rPr lang="en-US" sz="1600" b="0" i="0" u="none" strike="noStrike">
                          <a:solidFill>
                            <a:srgbClr val="000000"/>
                          </a:solidFill>
                          <a:effectLst/>
                          <a:latin typeface="Calibri" panose="020F0502020204030204" pitchFamily="34" charset="0"/>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113</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0957662"/>
                  </a:ext>
                </a:extLst>
              </a:tr>
              <a:tr h="295620">
                <a:tc>
                  <a:txBody>
                    <a:bodyPr/>
                    <a:lstStyle/>
                    <a:p>
                      <a:pPr algn="ctr" fontAlgn="b"/>
                      <a:r>
                        <a:rPr lang="en-US" sz="16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78</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192338"/>
                  </a:ext>
                </a:extLst>
              </a:tr>
              <a:tr h="295620">
                <a:tc>
                  <a:txBody>
                    <a:bodyPr/>
                    <a:lstStyle/>
                    <a:p>
                      <a:pPr algn="ctr" fontAlgn="b"/>
                      <a:r>
                        <a:rPr lang="en-US" sz="1600" b="0" i="0" u="none" strike="noStrike">
                          <a:solidFill>
                            <a:srgbClr val="000000"/>
                          </a:solidFill>
                          <a:effectLst/>
                          <a:latin typeface="Calibri" panose="020F0502020204030204" pitchFamily="34" charset="0"/>
                        </a:rPr>
                        <a:t>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120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999246"/>
                  </a:ext>
                </a:extLst>
              </a:tr>
              <a:tr h="295620">
                <a:tc>
                  <a:txBody>
                    <a:bodyPr/>
                    <a:lstStyle/>
                    <a:p>
                      <a:pPr algn="ctr" fontAlgn="b"/>
                      <a:r>
                        <a:rPr lang="en-US" sz="1600" b="0" i="0" u="none" strike="noStrike">
                          <a:solidFill>
                            <a:srgbClr val="000000"/>
                          </a:solidFill>
                          <a:effectLst/>
                          <a:latin typeface="Calibri" panose="020F0502020204030204" pitchFamily="34" charset="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80</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212743"/>
                  </a:ext>
                </a:extLst>
              </a:tr>
              <a:tr h="295620">
                <a:tc>
                  <a:txBody>
                    <a:bodyPr/>
                    <a:lstStyle/>
                    <a:p>
                      <a:pPr algn="ctr" fontAlgn="b"/>
                      <a:r>
                        <a:rPr lang="en-US" sz="16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71</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377446"/>
                  </a:ext>
                </a:extLst>
              </a:tr>
              <a:tr h="295620">
                <a:tc>
                  <a:txBody>
                    <a:bodyPr/>
                    <a:lstStyle/>
                    <a:p>
                      <a:pPr algn="ctr" fontAlgn="b"/>
                      <a:r>
                        <a:rPr lang="en-US" sz="16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98</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715438"/>
                  </a:ext>
                </a:extLst>
              </a:tr>
              <a:tr h="295620">
                <a:tc>
                  <a:txBody>
                    <a:bodyPr/>
                    <a:lstStyle/>
                    <a:p>
                      <a:pPr algn="ctr" fontAlgn="b"/>
                      <a:r>
                        <a:rPr lang="en-US" sz="1600" b="0" i="0" u="none" strike="noStrike">
                          <a:solidFill>
                            <a:srgbClr val="000000"/>
                          </a:solidFill>
                          <a:effectLst/>
                          <a:latin typeface="Calibri" panose="020F0502020204030204" pitchFamily="34" charset="0"/>
                        </a:rPr>
                        <a:t>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102</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6322144"/>
                  </a:ext>
                </a:extLst>
              </a:tr>
              <a:tr h="295620">
                <a:tc>
                  <a:txBody>
                    <a:bodyPr/>
                    <a:lstStyle/>
                    <a:p>
                      <a:pPr algn="ctr" fontAlgn="b"/>
                      <a:r>
                        <a:rPr lang="en-US" sz="1600" b="0" i="0" u="none" strike="noStrike">
                          <a:solidFill>
                            <a:srgbClr val="000000"/>
                          </a:solidFill>
                          <a:effectLst/>
                          <a:latin typeface="Calibri" panose="020F0502020204030204" pitchFamily="34" charset="0"/>
                        </a:rPr>
                        <a:t>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116</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9862884"/>
                  </a:ext>
                </a:extLst>
              </a:tr>
              <a:tr h="295620">
                <a:tc>
                  <a:txBody>
                    <a:bodyPr/>
                    <a:lstStyle/>
                    <a:p>
                      <a:pPr algn="ctr" fontAlgn="b"/>
                      <a:r>
                        <a:rPr lang="en-US" sz="1600" b="0" i="0" u="none" strike="noStrike" dirty="0">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84</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3288204"/>
                  </a:ext>
                </a:extLst>
              </a:tr>
              <a:tr h="471419">
                <a:tc gridSpan="3">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panose="020F0502020204030204" pitchFamily="34" charset="0"/>
                        </a:rPr>
                        <a:t>(…more made up data)</a:t>
                      </a:r>
                    </a:p>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0292480"/>
                  </a:ext>
                </a:extLst>
              </a:tr>
            </a:tbl>
          </a:graphicData>
        </a:graphic>
      </p:graphicFrame>
      <p:cxnSp>
        <p:nvCxnSpPr>
          <p:cNvPr id="11" name="Straight Arrow Connector 10"/>
          <p:cNvCxnSpPr/>
          <p:nvPr/>
        </p:nvCxnSpPr>
        <p:spPr>
          <a:xfrm flipV="1">
            <a:off x="2780071" y="3591232"/>
            <a:ext cx="2448232" cy="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303" y="1606337"/>
            <a:ext cx="6191250" cy="4486275"/>
          </a:xfrm>
          <a:prstGeom prst="rect">
            <a:avLst/>
          </a:prstGeom>
        </p:spPr>
      </p:pic>
    </p:spTree>
    <p:extLst>
      <p:ext uri="{BB962C8B-B14F-4D97-AF65-F5344CB8AC3E}">
        <p14:creationId xmlns:p14="http://schemas.microsoft.com/office/powerpoint/2010/main" val="229048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398839" cy="640080"/>
          </a:xfrm>
        </p:spPr>
        <p:txBody>
          <a:bodyPr>
            <a:normAutofit/>
          </a:bodyPr>
          <a:lstStyle/>
          <a:p>
            <a:r>
              <a:rPr lang="en-US" dirty="0"/>
              <a:t>The </a:t>
            </a:r>
            <a:r>
              <a:rPr lang="en-US" dirty="0" smtClean="0"/>
              <a:t>scatterplot: use for relationships</a:t>
            </a:r>
            <a:endParaRPr lang="en-US" dirty="0"/>
          </a:p>
        </p:txBody>
      </p:sp>
      <p:sp>
        <p:nvSpPr>
          <p:cNvPr id="4" name="TextBox 3"/>
          <p:cNvSpPr txBox="1"/>
          <p:nvPr/>
        </p:nvSpPr>
        <p:spPr>
          <a:xfrm>
            <a:off x="542457" y="1237005"/>
            <a:ext cx="977870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These basic scatterplot principles can be used to map spatial data.</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05465924"/>
              </p:ext>
            </p:extLst>
          </p:nvPr>
        </p:nvGraphicFramePr>
        <p:xfrm>
          <a:off x="437612" y="2465409"/>
          <a:ext cx="2236686" cy="1384065"/>
        </p:xfrm>
        <a:graphic>
          <a:graphicData uri="http://schemas.openxmlformats.org/drawingml/2006/table">
            <a:tbl>
              <a:tblPr/>
              <a:tblGrid>
                <a:gridCol w="745562">
                  <a:extLst>
                    <a:ext uri="{9D8B030D-6E8A-4147-A177-3AD203B41FA5}">
                      <a16:colId xmlns:a16="http://schemas.microsoft.com/office/drawing/2014/main" val="2238589879"/>
                    </a:ext>
                  </a:extLst>
                </a:gridCol>
                <a:gridCol w="745562">
                  <a:extLst>
                    <a:ext uri="{9D8B030D-6E8A-4147-A177-3AD203B41FA5}">
                      <a16:colId xmlns:a16="http://schemas.microsoft.com/office/drawing/2014/main" val="4291641364"/>
                    </a:ext>
                  </a:extLst>
                </a:gridCol>
                <a:gridCol w="745562">
                  <a:extLst>
                    <a:ext uri="{9D8B030D-6E8A-4147-A177-3AD203B41FA5}">
                      <a16:colId xmlns:a16="http://schemas.microsoft.com/office/drawing/2014/main" val="570192406"/>
                    </a:ext>
                  </a:extLst>
                </a:gridCol>
              </a:tblGrid>
              <a:tr h="295620">
                <a:tc>
                  <a:txBody>
                    <a:bodyPr/>
                    <a:lstStyle/>
                    <a:p>
                      <a:pPr algn="ctr" fontAlgn="b"/>
                      <a:r>
                        <a:rPr lang="en-US" sz="1600" b="1" i="0" u="none" strike="noStrike" dirty="0" smtClean="0">
                          <a:solidFill>
                            <a:srgbClr val="000000"/>
                          </a:solidFill>
                          <a:effectLst/>
                          <a:latin typeface="Calibri" panose="020F0502020204030204" pitchFamily="34" charset="0"/>
                        </a:rPr>
                        <a:t>X (Long)</a:t>
                      </a:r>
                      <a:endParaRPr lang="en-US" sz="16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rgbClr val="000000"/>
                          </a:solidFill>
                          <a:effectLst/>
                          <a:latin typeface="Calibri" panose="020F0502020204030204" pitchFamily="34" charset="0"/>
                        </a:rPr>
                        <a:t>Y (</a:t>
                      </a:r>
                      <a:r>
                        <a:rPr lang="en-US" sz="1600" b="1" i="0" u="none" strike="noStrike" dirty="0" err="1" smtClean="0">
                          <a:solidFill>
                            <a:srgbClr val="000000"/>
                          </a:solidFill>
                          <a:effectLst/>
                          <a:latin typeface="Calibri" panose="020F0502020204030204" pitchFamily="34" charset="0"/>
                        </a:rPr>
                        <a:t>Lat</a:t>
                      </a:r>
                      <a:r>
                        <a:rPr lang="en-US" sz="1600" b="1" i="0" u="none" strike="noStrike" dirty="0" smtClean="0">
                          <a:solidFill>
                            <a:srgbClr val="000000"/>
                          </a:solidFill>
                          <a:effectLst/>
                          <a:latin typeface="Calibri" panose="020F0502020204030204" pitchFamily="34" charset="0"/>
                        </a:rPr>
                        <a:t>)</a:t>
                      </a:r>
                      <a:endParaRPr lang="en-US" sz="16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rgbClr val="000000"/>
                          </a:solidFill>
                          <a:effectLst/>
                          <a:latin typeface="Calibri" panose="020F0502020204030204" pitchFamily="34" charset="0"/>
                        </a:rPr>
                        <a:t>Prob</a:t>
                      </a:r>
                      <a:endParaRPr lang="en-US" sz="16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5062805"/>
                  </a:ext>
                </a:extLst>
              </a:tr>
              <a:tr h="295620">
                <a:tc>
                  <a:txBody>
                    <a:bodyPr/>
                    <a:lstStyle/>
                    <a:p>
                      <a:pPr algn="ctr" fontAlgn="b"/>
                      <a:r>
                        <a:rPr lang="en-US" sz="1600" b="0" i="0" u="none" strike="noStrike" dirty="0" smtClean="0">
                          <a:solidFill>
                            <a:srgbClr val="000000"/>
                          </a:solidFill>
                          <a:effectLst/>
                          <a:latin typeface="Calibri" panose="020F0502020204030204" pitchFamily="34" charset="0"/>
                        </a:rPr>
                        <a:t>23’4”</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9’23”</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0.11</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0957662"/>
                  </a:ext>
                </a:extLst>
              </a:tr>
              <a:tr h="295620">
                <a:tc>
                  <a:txBody>
                    <a:bodyPr/>
                    <a:lstStyle/>
                    <a:p>
                      <a:pPr algn="ctr" fontAlgn="b"/>
                      <a:r>
                        <a:rPr lang="en-US" sz="1600" b="0" i="0" u="none" strike="noStrike" dirty="0" smtClean="0">
                          <a:solidFill>
                            <a:srgbClr val="000000"/>
                          </a:solidFill>
                          <a:effectLst/>
                          <a:latin typeface="Calibri" panose="020F0502020204030204" pitchFamily="34" charset="0"/>
                        </a:rPr>
                        <a:t>24’3”</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8’36”</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0.23</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192338"/>
                  </a:ext>
                </a:extLst>
              </a:tr>
              <a:tr h="471419">
                <a:tc gridSpan="3">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panose="020F0502020204030204" pitchFamily="34" charset="0"/>
                        </a:rPr>
                        <a:t>(…more made up data)</a:t>
                      </a:r>
                    </a:p>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0292480"/>
                  </a:ext>
                </a:extLst>
              </a:tr>
            </a:tbl>
          </a:graphicData>
        </a:graphic>
      </p:graphicFrame>
      <p:cxnSp>
        <p:nvCxnSpPr>
          <p:cNvPr id="11" name="Straight Arrow Connector 10"/>
          <p:cNvCxnSpPr/>
          <p:nvPr/>
        </p:nvCxnSpPr>
        <p:spPr>
          <a:xfrm flipV="1">
            <a:off x="2780071" y="3215148"/>
            <a:ext cx="2448232" cy="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889" y="1606337"/>
            <a:ext cx="5127523" cy="4357788"/>
          </a:xfrm>
          <a:prstGeom prst="rect">
            <a:avLst/>
          </a:prstGeom>
        </p:spPr>
      </p:pic>
    </p:spTree>
    <p:extLst>
      <p:ext uri="{BB962C8B-B14F-4D97-AF65-F5344CB8AC3E}">
        <p14:creationId xmlns:p14="http://schemas.microsoft.com/office/powerpoint/2010/main" val="303727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pie-chart: Use to show parts of a whole</a:t>
            </a:r>
            <a:endParaRPr lang="en-US" dirty="0"/>
          </a:p>
        </p:txBody>
      </p:sp>
      <p:sp>
        <p:nvSpPr>
          <p:cNvPr id="4" name="TextBox 3"/>
          <p:cNvSpPr txBox="1"/>
          <p:nvPr/>
        </p:nvSpPr>
        <p:spPr>
          <a:xfrm>
            <a:off x="648929" y="1415845"/>
            <a:ext cx="10160474"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Use when it is important for you to show how different groups come together to constitute the </a:t>
            </a:r>
            <a:br>
              <a:rPr lang="en-US" dirty="0" smtClean="0"/>
            </a:br>
            <a:r>
              <a:rPr lang="en-US" dirty="0" smtClean="0"/>
              <a:t>whole population</a:t>
            </a:r>
          </a:p>
          <a:p>
            <a:pPr marL="285750" indent="-285750">
              <a:buFont typeface="Arial" panose="020B0604020202020204" pitchFamily="34" charset="0"/>
              <a:buChar char="•"/>
            </a:pPr>
            <a:r>
              <a:rPr lang="en-US" dirty="0" smtClean="0"/>
              <a:t>There are disadvantages though.</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382" y="1877510"/>
            <a:ext cx="3890021" cy="3699644"/>
          </a:xfrm>
          <a:prstGeom prst="rect">
            <a:avLst/>
          </a:prstGeom>
        </p:spPr>
      </p:pic>
      <p:sp>
        <p:nvSpPr>
          <p:cNvPr id="6" name="TextBox 5"/>
          <p:cNvSpPr txBox="1"/>
          <p:nvPr/>
        </p:nvSpPr>
        <p:spPr>
          <a:xfrm>
            <a:off x="3959766" y="3252019"/>
            <a:ext cx="3487993" cy="369332"/>
          </a:xfrm>
          <a:prstGeom prst="rect">
            <a:avLst/>
          </a:prstGeom>
          <a:noFill/>
        </p:spPr>
        <p:txBody>
          <a:bodyPr wrap="square" rtlCol="0">
            <a:spAutoFit/>
          </a:bodyPr>
          <a:lstStyle/>
          <a:p>
            <a:r>
              <a:rPr lang="en-US" dirty="0" smtClean="0"/>
              <a:t>Which is bigger, 1 or 5?</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382" y="1877510"/>
            <a:ext cx="3559431" cy="3839653"/>
          </a:xfrm>
          <a:prstGeom prst="rect">
            <a:avLst/>
          </a:prstGeom>
        </p:spPr>
      </p:pic>
    </p:spTree>
    <p:extLst>
      <p:ext uri="{BB962C8B-B14F-4D97-AF65-F5344CB8AC3E}">
        <p14:creationId xmlns:p14="http://schemas.microsoft.com/office/powerpoint/2010/main" val="364054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pie-chart: Use to show parts of a whole</a:t>
            </a:r>
            <a:endParaRPr lang="en-US" dirty="0"/>
          </a:p>
        </p:txBody>
      </p:sp>
      <p:sp>
        <p:nvSpPr>
          <p:cNvPr id="4" name="TextBox 3"/>
          <p:cNvSpPr txBox="1"/>
          <p:nvPr/>
        </p:nvSpPr>
        <p:spPr>
          <a:xfrm>
            <a:off x="648929" y="1415845"/>
            <a:ext cx="9950353"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A good case to use the pie-chart is when one of your groups of interest sums to 25%, 50%, or</a:t>
            </a:r>
          </a:p>
          <a:p>
            <a:r>
              <a:rPr lang="en-US" dirty="0"/>
              <a:t> </a:t>
            </a:r>
            <a:r>
              <a:rPr lang="en-US" dirty="0" smtClean="0"/>
              <a:t>    75%; it is easy in such cases to identify the angle in the pie.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29" y="2172789"/>
            <a:ext cx="4655772" cy="3291604"/>
          </a:xfrm>
          <a:prstGeom prst="rect">
            <a:avLst/>
          </a:prstGeom>
        </p:spPr>
      </p:pic>
      <p:sp>
        <p:nvSpPr>
          <p:cNvPr id="8" name="TextBox 7"/>
          <p:cNvSpPr txBox="1"/>
          <p:nvPr/>
        </p:nvSpPr>
        <p:spPr>
          <a:xfrm>
            <a:off x="5410201" y="2062176"/>
            <a:ext cx="6403258"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Can use simplified pies to show cases where certain</a:t>
            </a:r>
            <a:br>
              <a:rPr lang="en-US" dirty="0" smtClean="0"/>
            </a:br>
            <a:r>
              <a:rPr lang="en-US" dirty="0" smtClean="0"/>
              <a:t>groups constitute the majority (above 50%)</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365" y="2685382"/>
            <a:ext cx="3980917" cy="2779011"/>
          </a:xfrm>
          <a:prstGeom prst="rect">
            <a:avLst/>
          </a:prstGeom>
        </p:spPr>
      </p:pic>
    </p:spTree>
    <p:extLst>
      <p:ext uri="{BB962C8B-B14F-4D97-AF65-F5344CB8AC3E}">
        <p14:creationId xmlns:p14="http://schemas.microsoft.com/office/powerpoint/2010/main" val="209802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Alternatives to the pie-chart</a:t>
            </a:r>
            <a:endParaRPr lang="en-US" dirty="0"/>
          </a:p>
        </p:txBody>
      </p:sp>
      <p:sp>
        <p:nvSpPr>
          <p:cNvPr id="4" name="TextBox 3"/>
          <p:cNvSpPr txBox="1"/>
          <p:nvPr/>
        </p:nvSpPr>
        <p:spPr>
          <a:xfrm>
            <a:off x="648929" y="1415845"/>
            <a:ext cx="7244227"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As alternatives to show parts of a whole, could use tree maps</a:t>
            </a:r>
            <a:br>
              <a:rPr lang="en-US" dirty="0" smtClean="0"/>
            </a:br>
            <a:r>
              <a:rPr lang="en-US" dirty="0" smtClean="0"/>
              <a:t>(also has the advantage of showing hierarchy) or </a:t>
            </a:r>
            <a:r>
              <a:rPr lang="en-US" dirty="0" err="1" smtClean="0"/>
              <a:t>Voronoi</a:t>
            </a:r>
            <a:r>
              <a:rPr lang="en-US" dirty="0" smtClean="0"/>
              <a:t> diagrams.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74" y="2389885"/>
            <a:ext cx="5475165" cy="36896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677" y="2190986"/>
            <a:ext cx="4638588" cy="4087469"/>
          </a:xfrm>
          <a:prstGeom prst="rect">
            <a:avLst/>
          </a:prstGeom>
        </p:spPr>
      </p:pic>
    </p:spTree>
    <p:extLst>
      <p:ext uri="{BB962C8B-B14F-4D97-AF65-F5344CB8AC3E}">
        <p14:creationId xmlns:p14="http://schemas.microsoft.com/office/powerpoint/2010/main" val="29404990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qualitative data, could use word clouds.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096" y="1297858"/>
            <a:ext cx="6334041" cy="4395183"/>
          </a:xfrm>
          <a:prstGeom prst="rect">
            <a:avLst/>
          </a:prstGeom>
        </p:spPr>
      </p:pic>
    </p:spTree>
    <p:extLst>
      <p:ext uri="{BB962C8B-B14F-4D97-AF65-F5344CB8AC3E}">
        <p14:creationId xmlns:p14="http://schemas.microsoft.com/office/powerpoint/2010/main" val="567778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4400" dirty="0" err="1" smtClean="0">
                <a:latin typeface="Segoe UI Light" panose="020B0502040204020203" pitchFamily="34" charset="0"/>
                <a:cs typeface="Segoe UI Light" panose="020B0502040204020203" pitchFamily="34" charset="0"/>
              </a:rPr>
              <a:t>Anscombe’s</a:t>
            </a:r>
            <a:r>
              <a:rPr lang="en-US" sz="4400" dirty="0" smtClean="0">
                <a:latin typeface="Segoe UI Light" panose="020B0502040204020203" pitchFamily="34" charset="0"/>
                <a:cs typeface="Segoe UI Light" panose="020B0502040204020203" pitchFamily="34" charset="0"/>
              </a:rPr>
              <a:t> Quartet</a:t>
            </a:r>
            <a:endParaRPr lang="en-US" sz="4400" dirty="0">
              <a:latin typeface="Segoe UI Light" panose="020B0502040204020203" pitchFamily="34" charset="0"/>
              <a:cs typeface="Segoe UI Light" panose="020B0502040204020203" pitchFamily="34" charset="0"/>
            </a:endParaRPr>
          </a:p>
        </p:txBody>
      </p:sp>
      <p:sp>
        <p:nvSpPr>
          <p:cNvPr id="38" name="Content Placeholder 17"/>
          <p:cNvSpPr txBox="1">
            <a:spLocks/>
          </p:cNvSpPr>
          <p:nvPr/>
        </p:nvSpPr>
        <p:spPr>
          <a:xfrm>
            <a:off x="275603" y="1915405"/>
            <a:ext cx="2825045" cy="46516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dirty="0" smtClean="0">
                <a:latin typeface="Segoe UI" panose="020B0502040204020203" pitchFamily="34" charset="0"/>
                <a:cs typeface="Segoe UI" panose="020B0502040204020203" pitchFamily="34" charset="0"/>
              </a:rPr>
              <a:t>What are the things that you notice in this data?</a:t>
            </a:r>
            <a:endParaRPr lang="en-US" sz="18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145" y="1209957"/>
            <a:ext cx="8508075" cy="5477690"/>
          </a:xfrm>
          <a:prstGeom prst="rect">
            <a:avLst/>
          </a:prstGeom>
        </p:spPr>
      </p:pic>
      <p:sp>
        <p:nvSpPr>
          <p:cNvPr id="7" name="Oval 6"/>
          <p:cNvSpPr/>
          <p:nvPr/>
        </p:nvSpPr>
        <p:spPr>
          <a:xfrm>
            <a:off x="5486399" y="1803862"/>
            <a:ext cx="640080" cy="32918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78286" y="1803862"/>
            <a:ext cx="640080" cy="32918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670173" y="1803862"/>
            <a:ext cx="640080" cy="32918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9975273" y="3449782"/>
            <a:ext cx="32419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983585" y="3557849"/>
            <a:ext cx="3158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039695" y="3192087"/>
            <a:ext cx="222365" cy="6483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0326482" y="1803862"/>
            <a:ext cx="565267" cy="329184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9308593" cy="640080"/>
          </a:xfrm>
        </p:spPr>
        <p:txBody>
          <a:bodyPr>
            <a:normAutofit fontScale="90000"/>
          </a:bodyPr>
          <a:lstStyle/>
          <a:p>
            <a:r>
              <a:rPr lang="en-US" dirty="0" smtClean="0"/>
              <a:t>For tweeting out papers, could consider using gifs to get attention.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245" y="1297858"/>
            <a:ext cx="1639529" cy="49185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503" y="1408471"/>
            <a:ext cx="4572000" cy="4572000"/>
          </a:xfrm>
          <a:prstGeom prst="rect">
            <a:avLst/>
          </a:prstGeom>
        </p:spPr>
      </p:pic>
    </p:spTree>
    <p:extLst>
      <p:ext uri="{BB962C8B-B14F-4D97-AF65-F5344CB8AC3E}">
        <p14:creationId xmlns:p14="http://schemas.microsoft.com/office/powerpoint/2010/main" val="41835820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398839" cy="640080"/>
          </a:xfrm>
        </p:spPr>
        <p:txBody>
          <a:bodyPr>
            <a:normAutofit/>
          </a:bodyPr>
          <a:lstStyle/>
          <a:p>
            <a:r>
              <a:rPr lang="en-US" dirty="0" smtClean="0"/>
              <a:t>Software that can be used for data visualizations</a:t>
            </a:r>
            <a:endParaRPr lang="en-US" dirty="0"/>
          </a:p>
        </p:txBody>
      </p:sp>
      <p:sp>
        <p:nvSpPr>
          <p:cNvPr id="4" name="TextBox 3"/>
          <p:cNvSpPr txBox="1"/>
          <p:nvPr/>
        </p:nvSpPr>
        <p:spPr>
          <a:xfrm>
            <a:off x="384019" y="1502688"/>
            <a:ext cx="9778703" cy="563231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 </a:t>
            </a:r>
            <a:r>
              <a:rPr lang="en-US" dirty="0" smtClean="0">
                <a:solidFill>
                  <a:srgbClr val="FF0000"/>
                </a:solidFill>
              </a:rPr>
              <a:t>(free). </a:t>
            </a:r>
            <a:r>
              <a:rPr lang="en-US" dirty="0" smtClean="0"/>
              <a:t>Very powerful. Takes a bit of time to learn initially but it is great for all figures.</a:t>
            </a:r>
          </a:p>
          <a:p>
            <a:r>
              <a:rPr lang="en-US" dirty="0"/>
              <a:t> </a:t>
            </a:r>
            <a:r>
              <a:rPr lang="en-US" dirty="0" smtClean="0"/>
              <a:t>    Use in combination with </a:t>
            </a:r>
            <a:r>
              <a:rPr lang="en-US" dirty="0" err="1" smtClean="0"/>
              <a:t>Github</a:t>
            </a:r>
            <a:r>
              <a:rPr lang="en-US" dirty="0"/>
              <a:t> </a:t>
            </a:r>
            <a:r>
              <a:rPr lang="en-US" dirty="0" smtClean="0"/>
              <a:t>and </a:t>
            </a:r>
            <a:r>
              <a:rPr lang="en-US" dirty="0" err="1" smtClean="0"/>
              <a:t>Git</a:t>
            </a:r>
            <a:r>
              <a:rPr lang="en-US" dirty="0" smtClean="0"/>
              <a:t> </a:t>
            </a:r>
            <a:r>
              <a:rPr lang="en-US" dirty="0" smtClean="0">
                <a:solidFill>
                  <a:srgbClr val="FF0000"/>
                </a:solidFill>
              </a:rPr>
              <a:t>(free)</a:t>
            </a:r>
            <a:r>
              <a:rPr lang="en-US" dirty="0" smtClean="0"/>
              <a:t> for version control.</a:t>
            </a:r>
            <a:br>
              <a:rPr lang="en-US" dirty="0" smtClean="0"/>
            </a:br>
            <a:endParaRPr lang="en-US" dirty="0" smtClean="0"/>
          </a:p>
          <a:p>
            <a:pPr marL="285750" indent="-285750">
              <a:buFont typeface="Arial" panose="020B0604020202020204" pitchFamily="34" charset="0"/>
              <a:buChar char="•"/>
            </a:pPr>
            <a:r>
              <a:rPr lang="en-US" dirty="0" smtClean="0"/>
              <a:t>Python </a:t>
            </a:r>
            <a:r>
              <a:rPr lang="en-US" dirty="0" smtClean="0">
                <a:solidFill>
                  <a:srgbClr val="FF0000"/>
                </a:solidFill>
              </a:rPr>
              <a:t>(free). </a:t>
            </a:r>
            <a:r>
              <a:rPr lang="en-US" dirty="0" smtClean="0"/>
              <a:t>Quite powerful, capabilities fast catching up to R.</a:t>
            </a:r>
            <a:br>
              <a:rPr lang="en-US" dirty="0" smtClean="0"/>
            </a:br>
            <a:endParaRPr lang="en-US" dirty="0" smtClean="0"/>
          </a:p>
          <a:p>
            <a:pPr marL="285750" indent="-285750">
              <a:buFont typeface="Arial" panose="020B0604020202020204" pitchFamily="34" charset="0"/>
              <a:buChar char="•"/>
            </a:pPr>
            <a:r>
              <a:rPr lang="en-US" dirty="0" err="1" smtClean="0"/>
              <a:t>YeD</a:t>
            </a:r>
            <a:r>
              <a:rPr lang="en-US" dirty="0" smtClean="0"/>
              <a:t> Graph Editor </a:t>
            </a:r>
            <a:r>
              <a:rPr lang="en-US" dirty="0" smtClean="0">
                <a:solidFill>
                  <a:srgbClr val="FF0000"/>
                </a:solidFill>
              </a:rPr>
              <a:t>(free). </a:t>
            </a:r>
            <a:r>
              <a:rPr lang="en-US" dirty="0" smtClean="0"/>
              <a:t>Great for CONSORT diagrams and flowcharts.</a:t>
            </a:r>
            <a:br>
              <a:rPr lang="en-US" dirty="0" smtClean="0"/>
            </a:br>
            <a:endParaRPr lang="en-US" dirty="0" smtClean="0"/>
          </a:p>
          <a:p>
            <a:pPr marL="285750" indent="-285750">
              <a:buFont typeface="Arial" panose="020B0604020202020204" pitchFamily="34" charset="0"/>
              <a:buChar char="•"/>
            </a:pPr>
            <a:r>
              <a:rPr lang="en-US" dirty="0" smtClean="0"/>
              <a:t>QGIS </a:t>
            </a:r>
            <a:r>
              <a:rPr lang="en-US" dirty="0" smtClean="0">
                <a:solidFill>
                  <a:srgbClr val="FF0000"/>
                </a:solidFill>
              </a:rPr>
              <a:t>(free). </a:t>
            </a:r>
            <a:r>
              <a:rPr lang="en-US" dirty="0" smtClean="0"/>
              <a:t>For spatial maps.</a:t>
            </a:r>
            <a:br>
              <a:rPr lang="en-US" dirty="0" smtClean="0"/>
            </a:br>
            <a:endParaRPr lang="en-US" dirty="0" smtClean="0"/>
          </a:p>
          <a:p>
            <a:pPr marL="285750" indent="-285750">
              <a:buFont typeface="Arial" panose="020B0604020202020204" pitchFamily="34" charset="0"/>
              <a:buChar char="•"/>
            </a:pPr>
            <a:r>
              <a:rPr lang="en-US" dirty="0" err="1" smtClean="0"/>
              <a:t>GraphPad</a:t>
            </a:r>
            <a:r>
              <a:rPr lang="en-US" dirty="0" smtClean="0"/>
              <a:t> </a:t>
            </a:r>
            <a:r>
              <a:rPr lang="en-US" dirty="0" smtClean="0">
                <a:solidFill>
                  <a:srgbClr val="FF0000"/>
                </a:solidFill>
              </a:rPr>
              <a:t>(paid)</a:t>
            </a:r>
            <a:r>
              <a:rPr lang="en-US" dirty="0" smtClean="0"/>
              <a:t>. Easy to learn, decent tutorials.</a:t>
            </a:r>
            <a:br>
              <a:rPr lang="en-US" dirty="0" smtClean="0"/>
            </a:br>
            <a:endParaRPr lang="en-US" dirty="0" smtClean="0"/>
          </a:p>
          <a:p>
            <a:pPr marL="285750" indent="-285750">
              <a:buFont typeface="Arial" panose="020B0604020202020204" pitchFamily="34" charset="0"/>
              <a:buChar char="•"/>
            </a:pPr>
            <a:r>
              <a:rPr lang="en-US" dirty="0" smtClean="0"/>
              <a:t>Excel </a:t>
            </a:r>
            <a:r>
              <a:rPr lang="en-US" dirty="0" smtClean="0">
                <a:solidFill>
                  <a:srgbClr val="FF0000"/>
                </a:solidFill>
              </a:rPr>
              <a:t>(paid). </a:t>
            </a:r>
            <a:r>
              <a:rPr lang="en-US" dirty="0" smtClean="0"/>
              <a:t>Been around forever so tons of resources.</a:t>
            </a:r>
            <a:br>
              <a:rPr lang="en-US" dirty="0" smtClean="0"/>
            </a:br>
            <a:endParaRPr lang="en-US" dirty="0" smtClean="0"/>
          </a:p>
          <a:p>
            <a:pPr marL="285750" indent="-285750">
              <a:buFont typeface="Arial" panose="020B0604020202020204" pitchFamily="34" charset="0"/>
              <a:buChar char="•"/>
            </a:pPr>
            <a:r>
              <a:rPr lang="en-US" dirty="0" smtClean="0"/>
              <a:t>Tableau </a:t>
            </a:r>
            <a:r>
              <a:rPr lang="en-US" dirty="0" smtClean="0">
                <a:solidFill>
                  <a:srgbClr val="FF0000"/>
                </a:solidFill>
              </a:rPr>
              <a:t>(paid). </a:t>
            </a:r>
            <a:r>
              <a:rPr lang="en-US" dirty="0" smtClean="0"/>
              <a:t>Creates very beautiful visualizations.</a:t>
            </a:r>
            <a:br>
              <a:rPr lang="en-US" dirty="0" smtClean="0"/>
            </a:br>
            <a:endParaRPr lang="en-US" dirty="0" smtClean="0"/>
          </a:p>
          <a:p>
            <a:pPr marL="285750" indent="-285750">
              <a:buFont typeface="Arial" panose="020B0604020202020204" pitchFamily="34" charset="0"/>
              <a:buChar char="•"/>
            </a:pPr>
            <a:r>
              <a:rPr lang="en-US" dirty="0" smtClean="0"/>
              <a:t>ArcGIS </a:t>
            </a:r>
            <a:r>
              <a:rPr lang="en-US" dirty="0" smtClean="0">
                <a:solidFill>
                  <a:srgbClr val="FF0000"/>
                </a:solidFill>
              </a:rPr>
              <a:t>(paid). </a:t>
            </a:r>
            <a:r>
              <a:rPr lang="en-US" dirty="0" smtClean="0"/>
              <a:t>For spatial data visualization and spatial analysis.</a:t>
            </a:r>
            <a:br>
              <a:rPr lang="en-US" dirty="0" smtClean="0"/>
            </a:br>
            <a:r>
              <a:rPr lang="en-US" dirty="0" smtClean="0"/>
              <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9583" y="3274639"/>
            <a:ext cx="4438724" cy="2436756"/>
          </a:xfrm>
          <a:prstGeom prst="rect">
            <a:avLst/>
          </a:prstGeom>
        </p:spPr>
      </p:pic>
    </p:spTree>
    <p:extLst>
      <p:ext uri="{BB962C8B-B14F-4D97-AF65-F5344CB8AC3E}">
        <p14:creationId xmlns:p14="http://schemas.microsoft.com/office/powerpoint/2010/main" val="22235589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10398839" cy="640080"/>
          </a:xfrm>
        </p:spPr>
        <p:txBody>
          <a:bodyPr>
            <a:normAutofit/>
          </a:bodyPr>
          <a:lstStyle/>
          <a:p>
            <a:r>
              <a:rPr lang="en-US" dirty="0" smtClean="0"/>
              <a:t>References</a:t>
            </a:r>
            <a:endParaRPr lang="en-US" dirty="0"/>
          </a:p>
        </p:txBody>
      </p:sp>
      <p:sp>
        <p:nvSpPr>
          <p:cNvPr id="4" name="TextBox 3"/>
          <p:cNvSpPr txBox="1"/>
          <p:nvPr/>
        </p:nvSpPr>
        <p:spPr>
          <a:xfrm>
            <a:off x="579328" y="1745824"/>
            <a:ext cx="9778703" cy="535531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All images that weren’t created by me personally were sourced from Jonathan </a:t>
            </a:r>
            <a:r>
              <a:rPr lang="en-US" dirty="0" err="1" smtClean="0"/>
              <a:t>Schwabish’s</a:t>
            </a:r>
            <a:r>
              <a:rPr lang="en-US" dirty="0" smtClean="0"/>
              <a:t> book: “Better Data Visualizations”, 2021 Columbia University Press. Great book for general data visualization information. Some sections in this presentation inspired by this book.</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For help with using R for data visualization, check out “</a:t>
            </a:r>
            <a:r>
              <a:rPr lang="en-US" i="1" dirty="0"/>
              <a:t>ggplot2</a:t>
            </a:r>
            <a:r>
              <a:rPr lang="en-US" dirty="0"/>
              <a:t>: Elegant Graphics for Data </a:t>
            </a:r>
            <a:r>
              <a:rPr lang="en-US" dirty="0" smtClean="0"/>
              <a:t>Analysis” by the creator of R, Hadley Wickham. For more hands on practice, check out the #</a:t>
            </a:r>
            <a:r>
              <a:rPr lang="en-US" dirty="0" err="1" smtClean="0"/>
              <a:t>tidytuesday</a:t>
            </a:r>
            <a:r>
              <a:rPr lang="en-US" dirty="0" smtClean="0"/>
              <a:t> hashtag on Twitter.</a:t>
            </a:r>
            <a:br>
              <a:rPr lang="en-US" dirty="0" smtClean="0"/>
            </a:br>
            <a:endParaRPr lang="en-US" dirty="0" smtClean="0"/>
          </a:p>
          <a:p>
            <a:pPr marL="285750" indent="-285750">
              <a:buFont typeface="Arial" panose="020B0604020202020204" pitchFamily="34" charset="0"/>
              <a:buChar char="•"/>
            </a:pPr>
            <a:r>
              <a:rPr lang="en-US" dirty="0" smtClean="0"/>
              <a:t>For help with using Tableau for data visualization, check </a:t>
            </a:r>
            <a:r>
              <a:rPr lang="en-US" dirty="0"/>
              <a:t>out the </a:t>
            </a:r>
            <a:r>
              <a:rPr lang="en-US" dirty="0" smtClean="0"/>
              <a:t> book “The </a:t>
            </a:r>
            <a:r>
              <a:rPr lang="en-US" dirty="0"/>
              <a:t>Big Picture: How to Use Data Visualization to Make Better </a:t>
            </a:r>
            <a:r>
              <a:rPr lang="en-US" dirty="0" smtClean="0"/>
              <a:t>Decisions—Faster” by Steve Wexler.  There are great public </a:t>
            </a:r>
            <a:r>
              <a:rPr lang="en-US" dirty="0"/>
              <a:t>Tableau resources here: </a:t>
            </a:r>
            <a:r>
              <a:rPr lang="en-US" dirty="0">
                <a:hlinkClick r:id="rId3"/>
              </a:rPr>
              <a:t>https://public.tableau.com/en-us/gallery/?</a:t>
            </a:r>
            <a:r>
              <a:rPr lang="en-US" dirty="0" smtClean="0">
                <a:hlinkClick r:id="rId3"/>
              </a:rPr>
              <a:t>tab=viz-of-the-day&amp;type=viz-of-the-day</a:t>
            </a:r>
            <a:endParaRPr lang="en-US" dirty="0" smtClean="0"/>
          </a:p>
          <a:p>
            <a:pPr marL="285750" indent="-285750">
              <a:buFont typeface="Arial" panose="020B0604020202020204" pitchFamily="34" charset="0"/>
              <a:buChar char="•"/>
            </a:pPr>
            <a:endParaRPr lang="en-US" dirty="0" smtClean="0"/>
          </a:p>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08100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smtClean="0">
                <a:latin typeface="Segoe UI Light" panose="020B0502040204020203" pitchFamily="34" charset="0"/>
                <a:cs typeface="Segoe UI Light" panose="020B0502040204020203" pitchFamily="34" charset="0"/>
              </a:rPr>
              <a:t>Thank you!</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4400" dirty="0" err="1" smtClean="0">
                <a:latin typeface="Segoe UI Light" panose="020B0502040204020203" pitchFamily="34" charset="0"/>
                <a:cs typeface="Segoe UI Light" panose="020B0502040204020203" pitchFamily="34" charset="0"/>
              </a:rPr>
              <a:t>Anscombe’s</a:t>
            </a:r>
            <a:r>
              <a:rPr lang="en-US" sz="4400" dirty="0" smtClean="0">
                <a:latin typeface="Segoe UI Light" panose="020B0502040204020203" pitchFamily="34" charset="0"/>
                <a:cs typeface="Segoe UI Light" panose="020B0502040204020203" pitchFamily="34" charset="0"/>
              </a:rPr>
              <a:t> Quartet</a:t>
            </a:r>
            <a:endParaRPr lang="en-US" sz="4400" dirty="0">
              <a:latin typeface="Segoe UI Light" panose="020B0502040204020203" pitchFamily="34" charset="0"/>
              <a:cs typeface="Segoe UI Light" panose="020B0502040204020203" pitchFamily="34" charset="0"/>
            </a:endParaRPr>
          </a:p>
        </p:txBody>
      </p:sp>
      <p:sp>
        <p:nvSpPr>
          <p:cNvPr id="38" name="Content Placeholder 17"/>
          <p:cNvSpPr txBox="1">
            <a:spLocks/>
          </p:cNvSpPr>
          <p:nvPr/>
        </p:nvSpPr>
        <p:spPr>
          <a:xfrm>
            <a:off x="275603" y="1915405"/>
            <a:ext cx="2825045" cy="46516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dirty="0" smtClean="0">
                <a:latin typeface="Segoe UI" panose="020B0502040204020203" pitchFamily="34" charset="0"/>
                <a:cs typeface="Segoe UI" panose="020B0502040204020203" pitchFamily="34" charset="0"/>
              </a:rPr>
              <a:t>What are the things that you notice in this data?</a:t>
            </a:r>
            <a:endParaRPr lang="en-US" sz="18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614" y="1209957"/>
            <a:ext cx="8508075" cy="5477690"/>
          </a:xfrm>
          <a:prstGeom prst="rect">
            <a:avLst/>
          </a:prstGeom>
        </p:spPr>
      </p:pic>
      <p:sp>
        <p:nvSpPr>
          <p:cNvPr id="3" name="Oval 2"/>
          <p:cNvSpPr/>
          <p:nvPr/>
        </p:nvSpPr>
        <p:spPr>
          <a:xfrm>
            <a:off x="10424326" y="1880235"/>
            <a:ext cx="361741" cy="199842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458657" y="4144945"/>
            <a:ext cx="299775" cy="89430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0424326" y="4058914"/>
            <a:ext cx="321547" cy="50242"/>
          </a:xfrm>
          <a:custGeom>
            <a:avLst/>
            <a:gdLst>
              <a:gd name="connsiteX0" fmla="*/ 0 w 321547"/>
              <a:gd name="connsiteY0" fmla="*/ 50242 h 50242"/>
              <a:gd name="connsiteX1" fmla="*/ 75362 w 321547"/>
              <a:gd name="connsiteY1" fmla="*/ 40193 h 50242"/>
              <a:gd name="connsiteX2" fmla="*/ 145701 w 321547"/>
              <a:gd name="connsiteY2" fmla="*/ 30145 h 50242"/>
              <a:gd name="connsiteX3" fmla="*/ 180870 w 321547"/>
              <a:gd name="connsiteY3" fmla="*/ 25121 h 50242"/>
              <a:gd name="connsiteX4" fmla="*/ 256233 w 321547"/>
              <a:gd name="connsiteY4" fmla="*/ 20096 h 50242"/>
              <a:gd name="connsiteX5" fmla="*/ 306475 w 321547"/>
              <a:gd name="connsiteY5" fmla="*/ 5024 h 50242"/>
              <a:gd name="connsiteX6" fmla="*/ 321547 w 321547"/>
              <a:gd name="connsiteY6" fmla="*/ 0 h 5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547" h="50242">
                <a:moveTo>
                  <a:pt x="0" y="50242"/>
                </a:moveTo>
                <a:cubicBezTo>
                  <a:pt x="51553" y="39930"/>
                  <a:pt x="-2944" y="49981"/>
                  <a:pt x="75362" y="40193"/>
                </a:cubicBezTo>
                <a:cubicBezTo>
                  <a:pt x="98863" y="37255"/>
                  <a:pt x="122255" y="33494"/>
                  <a:pt x="145701" y="30145"/>
                </a:cubicBezTo>
                <a:cubicBezTo>
                  <a:pt x="157424" y="28470"/>
                  <a:pt x="169054" y="25909"/>
                  <a:pt x="180870" y="25121"/>
                </a:cubicBezTo>
                <a:lnTo>
                  <a:pt x="256233" y="20096"/>
                </a:lnTo>
                <a:cubicBezTo>
                  <a:pt x="304599" y="12035"/>
                  <a:pt x="269302" y="20955"/>
                  <a:pt x="306475" y="5024"/>
                </a:cubicBezTo>
                <a:cubicBezTo>
                  <a:pt x="311343" y="2938"/>
                  <a:pt x="321547" y="0"/>
                  <a:pt x="32154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474494">
            <a:off x="10434373" y="4074601"/>
            <a:ext cx="301451" cy="70344"/>
          </a:xfrm>
          <a:custGeom>
            <a:avLst/>
            <a:gdLst>
              <a:gd name="connsiteX0" fmla="*/ 0 w 301451"/>
              <a:gd name="connsiteY0" fmla="*/ 70344 h 70344"/>
              <a:gd name="connsiteX1" fmla="*/ 75363 w 301451"/>
              <a:gd name="connsiteY1" fmla="*/ 65320 h 70344"/>
              <a:gd name="connsiteX2" fmla="*/ 110532 w 301451"/>
              <a:gd name="connsiteY2" fmla="*/ 50247 h 70344"/>
              <a:gd name="connsiteX3" fmla="*/ 155750 w 301451"/>
              <a:gd name="connsiteY3" fmla="*/ 40199 h 70344"/>
              <a:gd name="connsiteX4" fmla="*/ 170822 w 301451"/>
              <a:gd name="connsiteY4" fmla="*/ 35175 h 70344"/>
              <a:gd name="connsiteX5" fmla="*/ 195943 w 301451"/>
              <a:gd name="connsiteY5" fmla="*/ 30151 h 70344"/>
              <a:gd name="connsiteX6" fmla="*/ 236136 w 301451"/>
              <a:gd name="connsiteY6" fmla="*/ 20102 h 70344"/>
              <a:gd name="connsiteX7" fmla="*/ 276330 w 301451"/>
              <a:gd name="connsiteY7" fmla="*/ 5030 h 70344"/>
              <a:gd name="connsiteX8" fmla="*/ 301451 w 301451"/>
              <a:gd name="connsiteY8" fmla="*/ 6 h 7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451" h="70344">
                <a:moveTo>
                  <a:pt x="0" y="70344"/>
                </a:moveTo>
                <a:cubicBezTo>
                  <a:pt x="25121" y="68669"/>
                  <a:pt x="50340" y="68100"/>
                  <a:pt x="75363" y="65320"/>
                </a:cubicBezTo>
                <a:cubicBezTo>
                  <a:pt x="87183" y="64007"/>
                  <a:pt x="100346" y="54067"/>
                  <a:pt x="110532" y="50247"/>
                </a:cubicBezTo>
                <a:cubicBezTo>
                  <a:pt x="120845" y="46379"/>
                  <a:pt x="146203" y="42586"/>
                  <a:pt x="155750" y="40199"/>
                </a:cubicBezTo>
                <a:cubicBezTo>
                  <a:pt x="160888" y="38915"/>
                  <a:pt x="165684" y="36459"/>
                  <a:pt x="170822" y="35175"/>
                </a:cubicBezTo>
                <a:cubicBezTo>
                  <a:pt x="179107" y="33104"/>
                  <a:pt x="187622" y="32071"/>
                  <a:pt x="195943" y="30151"/>
                </a:cubicBezTo>
                <a:cubicBezTo>
                  <a:pt x="209399" y="27046"/>
                  <a:pt x="236136" y="20102"/>
                  <a:pt x="236136" y="20102"/>
                </a:cubicBezTo>
                <a:cubicBezTo>
                  <a:pt x="259412" y="4586"/>
                  <a:pt x="243735" y="12273"/>
                  <a:pt x="276330" y="5030"/>
                </a:cubicBezTo>
                <a:cubicBezTo>
                  <a:pt x="300767" y="-400"/>
                  <a:pt x="288862" y="6"/>
                  <a:pt x="301451" y="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724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4400" dirty="0" err="1" smtClean="0">
                <a:latin typeface="Segoe UI Light" panose="020B0502040204020203" pitchFamily="34" charset="0"/>
                <a:cs typeface="Segoe UI Light" panose="020B0502040204020203" pitchFamily="34" charset="0"/>
              </a:rPr>
              <a:t>Anscombe’s</a:t>
            </a:r>
            <a:r>
              <a:rPr lang="en-US" sz="4400" dirty="0" smtClean="0">
                <a:latin typeface="Segoe UI Light" panose="020B0502040204020203" pitchFamily="34" charset="0"/>
                <a:cs typeface="Segoe UI Light" panose="020B0502040204020203" pitchFamily="34" charset="0"/>
              </a:rPr>
              <a:t> Quartet</a:t>
            </a:r>
            <a:endParaRPr lang="en-US" sz="4400" dirty="0">
              <a:latin typeface="Segoe UI Light" panose="020B0502040204020203" pitchFamily="34" charset="0"/>
              <a:cs typeface="Segoe UI Light" panose="020B0502040204020203" pitchFamily="34" charset="0"/>
            </a:endParaRPr>
          </a:p>
        </p:txBody>
      </p:sp>
      <p:sp>
        <p:nvSpPr>
          <p:cNvPr id="38" name="Content Placeholder 17"/>
          <p:cNvSpPr txBox="1">
            <a:spLocks/>
          </p:cNvSpPr>
          <p:nvPr/>
        </p:nvSpPr>
        <p:spPr>
          <a:xfrm>
            <a:off x="275603" y="1915405"/>
            <a:ext cx="2825045" cy="46516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dirty="0" smtClean="0">
                <a:latin typeface="Segoe UI" panose="020B0502040204020203" pitchFamily="34" charset="0"/>
                <a:cs typeface="Segoe UI" panose="020B0502040204020203" pitchFamily="34" charset="0"/>
              </a:rPr>
              <a:t>What are the things that you notice in this data?</a:t>
            </a:r>
            <a:endParaRPr lang="en-US" sz="18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614" y="1209957"/>
            <a:ext cx="8508075" cy="5477690"/>
          </a:xfrm>
          <a:prstGeom prst="rect">
            <a:avLst/>
          </a:prstGeom>
        </p:spPr>
      </p:pic>
      <p:sp>
        <p:nvSpPr>
          <p:cNvPr id="7" name="Rounded Rectangle 6"/>
          <p:cNvSpPr/>
          <p:nvPr/>
        </p:nvSpPr>
        <p:spPr>
          <a:xfrm>
            <a:off x="6174713" y="1828800"/>
            <a:ext cx="612949" cy="32757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748954" y="1828800"/>
            <a:ext cx="612949" cy="32757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316210" y="1828800"/>
            <a:ext cx="612949" cy="32757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0941740" y="1828800"/>
            <a:ext cx="612949" cy="32757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9415463" y="2718889"/>
            <a:ext cx="471487" cy="19549"/>
          </a:xfrm>
          <a:custGeom>
            <a:avLst/>
            <a:gdLst>
              <a:gd name="connsiteX0" fmla="*/ 0 w 471487"/>
              <a:gd name="connsiteY0" fmla="*/ 19549 h 19549"/>
              <a:gd name="connsiteX1" fmla="*/ 271462 w 471487"/>
              <a:gd name="connsiteY1" fmla="*/ 14786 h 19549"/>
              <a:gd name="connsiteX2" fmla="*/ 357187 w 471487"/>
              <a:gd name="connsiteY2" fmla="*/ 5261 h 19549"/>
              <a:gd name="connsiteX3" fmla="*/ 390525 w 471487"/>
              <a:gd name="connsiteY3" fmla="*/ 499 h 19549"/>
              <a:gd name="connsiteX4" fmla="*/ 471487 w 471487"/>
              <a:gd name="connsiteY4" fmla="*/ 499 h 1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87" h="19549">
                <a:moveTo>
                  <a:pt x="0" y="19549"/>
                </a:moveTo>
                <a:lnTo>
                  <a:pt x="271462" y="14786"/>
                </a:lnTo>
                <a:cubicBezTo>
                  <a:pt x="285506" y="14367"/>
                  <a:pt x="340412" y="7498"/>
                  <a:pt x="357187" y="5261"/>
                </a:cubicBezTo>
                <a:cubicBezTo>
                  <a:pt x="368314" y="3777"/>
                  <a:pt x="379309" y="966"/>
                  <a:pt x="390525" y="499"/>
                </a:cubicBezTo>
                <a:cubicBezTo>
                  <a:pt x="417489" y="-624"/>
                  <a:pt x="444500" y="499"/>
                  <a:pt x="471487" y="499"/>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594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4"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4400" dirty="0" err="1" smtClean="0">
                <a:latin typeface="Segoe UI Light" panose="020B0502040204020203" pitchFamily="34" charset="0"/>
                <a:cs typeface="Segoe UI Light" panose="020B0502040204020203" pitchFamily="34" charset="0"/>
              </a:rPr>
              <a:t>Anscombe’s</a:t>
            </a:r>
            <a:r>
              <a:rPr lang="en-US" sz="4400" dirty="0" smtClean="0">
                <a:latin typeface="Segoe UI Light" panose="020B0502040204020203" pitchFamily="34" charset="0"/>
                <a:cs typeface="Segoe UI Light" panose="020B0502040204020203" pitchFamily="34" charset="0"/>
              </a:rPr>
              <a:t> Quartet</a:t>
            </a:r>
            <a:endParaRPr lang="en-US" sz="4400" dirty="0">
              <a:latin typeface="Segoe UI Light" panose="020B0502040204020203" pitchFamily="34" charset="0"/>
              <a:cs typeface="Segoe UI Light" panose="020B0502040204020203" pitchFamily="34" charset="0"/>
            </a:endParaRPr>
          </a:p>
        </p:txBody>
      </p:sp>
      <p:sp>
        <p:nvSpPr>
          <p:cNvPr id="38" name="Content Placeholder 17"/>
          <p:cNvSpPr txBox="1">
            <a:spLocks/>
          </p:cNvSpPr>
          <p:nvPr/>
        </p:nvSpPr>
        <p:spPr>
          <a:xfrm>
            <a:off x="275603" y="1915405"/>
            <a:ext cx="2825045" cy="46516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dirty="0" smtClean="0">
                <a:latin typeface="Segoe UI" panose="020B0502040204020203" pitchFamily="34" charset="0"/>
                <a:cs typeface="Segoe UI" panose="020B0502040204020203" pitchFamily="34" charset="0"/>
              </a:rPr>
              <a:t>What are the things that you notice in this data?</a:t>
            </a:r>
            <a:endParaRPr lang="en-US" sz="1800"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614" y="1209957"/>
            <a:ext cx="8508075" cy="5477690"/>
          </a:xfrm>
          <a:prstGeom prst="rect">
            <a:avLst/>
          </a:prstGeom>
        </p:spPr>
      </p:pic>
      <p:sp>
        <p:nvSpPr>
          <p:cNvPr id="3" name="Rounded Rectangle 2"/>
          <p:cNvSpPr/>
          <p:nvPr/>
        </p:nvSpPr>
        <p:spPr>
          <a:xfrm>
            <a:off x="3100648" y="5143500"/>
            <a:ext cx="8637083" cy="1617785"/>
          </a:xfrm>
          <a:prstGeom prst="round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689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miss?</a:t>
            </a:r>
            <a:endParaRPr lang="en-US" dirty="0"/>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339254" y="1251317"/>
            <a:ext cx="5277355" cy="5313852"/>
          </a:xfrm>
        </p:spPr>
      </p:pic>
      <p:grpSp>
        <p:nvGrpSpPr>
          <p:cNvPr id="5" name="Group 4" descr="Small circle with number 1 inside  indicating step 1"/>
          <p:cNvGrpSpPr/>
          <p:nvPr/>
        </p:nvGrpSpPr>
        <p:grpSpPr bwMode="blackWhite">
          <a:xfrm>
            <a:off x="553336" y="2018861"/>
            <a:ext cx="558179" cy="409838"/>
            <a:chOff x="6953426" y="711274"/>
            <a:chExt cx="558179" cy="409838"/>
          </a:xfrm>
        </p:grpSpPr>
        <p:sp>
          <p:nvSpPr>
            <p:cNvPr id="6" name="Oval 5"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8" name="TextBox 7"/>
          <p:cNvSpPr txBox="1"/>
          <p:nvPr/>
        </p:nvSpPr>
        <p:spPr>
          <a:xfrm>
            <a:off x="1188545" y="1934287"/>
            <a:ext cx="4500078" cy="646331"/>
          </a:xfrm>
          <a:prstGeom prst="rect">
            <a:avLst/>
          </a:prstGeom>
          <a:noFill/>
        </p:spPr>
        <p:txBody>
          <a:bodyPr wrap="square" rtlCol="0">
            <a:spAutoFit/>
          </a:bodyPr>
          <a:lstStyle/>
          <a:p>
            <a:r>
              <a:rPr lang="en-US" dirty="0" smtClean="0"/>
              <a:t>The positive correlation between x and y in the first three figures</a:t>
            </a:r>
            <a:endParaRPr lang="en-US" dirty="0"/>
          </a:p>
        </p:txBody>
      </p:sp>
      <p:grpSp>
        <p:nvGrpSpPr>
          <p:cNvPr id="9" name="Group 8" descr="Small circle with number 2 inside  indicating step 2"/>
          <p:cNvGrpSpPr/>
          <p:nvPr/>
        </p:nvGrpSpPr>
        <p:grpSpPr bwMode="blackWhite">
          <a:xfrm>
            <a:off x="535386" y="2969067"/>
            <a:ext cx="558179" cy="409838"/>
            <a:chOff x="6953426" y="711274"/>
            <a:chExt cx="558179" cy="409838"/>
          </a:xfrm>
        </p:grpSpPr>
        <p:sp>
          <p:nvSpPr>
            <p:cNvPr id="10" name="Oval 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2" name="TextBox 11"/>
          <p:cNvSpPr txBox="1"/>
          <p:nvPr/>
        </p:nvSpPr>
        <p:spPr>
          <a:xfrm>
            <a:off x="1188545" y="2990274"/>
            <a:ext cx="4500078" cy="369332"/>
          </a:xfrm>
          <a:prstGeom prst="rect">
            <a:avLst/>
          </a:prstGeom>
          <a:noFill/>
        </p:spPr>
        <p:txBody>
          <a:bodyPr wrap="square" rtlCol="0">
            <a:spAutoFit/>
          </a:bodyPr>
          <a:lstStyle/>
          <a:p>
            <a:r>
              <a:rPr lang="en-US" dirty="0" smtClean="0"/>
              <a:t>The curvature in the top-right figure</a:t>
            </a:r>
            <a:endParaRPr lang="en-US" dirty="0"/>
          </a:p>
        </p:txBody>
      </p:sp>
      <p:grpSp>
        <p:nvGrpSpPr>
          <p:cNvPr id="17" name="Group 16" descr="Small circle with number 3 inside  indicating step 3"/>
          <p:cNvGrpSpPr/>
          <p:nvPr/>
        </p:nvGrpSpPr>
        <p:grpSpPr bwMode="blackWhite">
          <a:xfrm>
            <a:off x="537914" y="3831111"/>
            <a:ext cx="558179" cy="409838"/>
            <a:chOff x="6953426" y="711274"/>
            <a:chExt cx="558179" cy="409838"/>
          </a:xfrm>
        </p:grpSpPr>
        <p:sp>
          <p:nvSpPr>
            <p:cNvPr id="18" name="Oval 1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0" name="TextBox 19"/>
          <p:cNvSpPr txBox="1"/>
          <p:nvPr/>
        </p:nvSpPr>
        <p:spPr>
          <a:xfrm>
            <a:off x="1188545" y="3769263"/>
            <a:ext cx="4500078" cy="646331"/>
          </a:xfrm>
          <a:prstGeom prst="rect">
            <a:avLst/>
          </a:prstGeom>
          <a:noFill/>
        </p:spPr>
        <p:txBody>
          <a:bodyPr wrap="square" rtlCol="0">
            <a:spAutoFit/>
          </a:bodyPr>
          <a:lstStyle/>
          <a:p>
            <a:r>
              <a:rPr lang="en-US" dirty="0" smtClean="0"/>
              <a:t>(Possibly) the outliers in the bottom two figures </a:t>
            </a:r>
            <a:endParaRPr lang="en-US" dirty="0"/>
          </a:p>
        </p:txBody>
      </p:sp>
      <p:sp>
        <p:nvSpPr>
          <p:cNvPr id="3" name="TextBox 2"/>
          <p:cNvSpPr txBox="1"/>
          <p:nvPr/>
        </p:nvSpPr>
        <p:spPr>
          <a:xfrm>
            <a:off x="454724" y="4685229"/>
            <a:ext cx="5641277" cy="1938992"/>
          </a:xfrm>
          <a:prstGeom prst="rect">
            <a:avLst/>
          </a:prstGeom>
          <a:noFill/>
        </p:spPr>
        <p:txBody>
          <a:bodyPr wrap="square" rtlCol="0">
            <a:spAutoFit/>
          </a:bodyPr>
          <a:lstStyle/>
          <a:p>
            <a:r>
              <a:rPr lang="en-US" sz="2400" dirty="0" smtClean="0"/>
              <a:t>Data visualization is great for exploring relationships, presenting complex data in an intuitive way, and highlighting aspects of the data that you feel are important.</a:t>
            </a:r>
            <a:endParaRPr lang="en-US" sz="2400" dirty="0"/>
          </a:p>
        </p:txBody>
      </p:sp>
    </p:spTree>
    <p:extLst>
      <p:ext uri="{BB962C8B-B14F-4D97-AF65-F5344CB8AC3E}">
        <p14:creationId xmlns:p14="http://schemas.microsoft.com/office/powerpoint/2010/main" val="1272436010"/>
      </p:ext>
    </p:extLst>
  </p:cSld>
  <p:clrMapOvr>
    <a:masterClrMapping/>
  </p:clrMapOvr>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elcome to Powerpoint 2016_CLR_v2" id="{CAB9082A-965C-42BE-8170-C940D3319B60}" vid="{82B84162-888A-4FD2-BEC9-B29B6DB2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0072C5-DDE0-4258-BA7A-4D4B80DFA632}">
  <ds:schemaRefs>
    <ds:schemaRef ds:uri="http://schemas.microsoft.com/office/2006/metadata/properties"/>
    <ds:schemaRef ds:uri="http://www.w3.org/XML/1998/namespace"/>
    <ds:schemaRef ds:uri="16c05727-aa75-4e4a-9b5f-8a80a1165891"/>
    <ds:schemaRef ds:uri="http://schemas.microsoft.com/office/infopath/2007/PartnerControls"/>
    <ds:schemaRef ds:uri="71af3243-3dd4-4a8d-8c0d-dd76da1f02a5"/>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Welcome to PowerPoint(5)</Template>
  <TotalTime>0</TotalTime>
  <Words>2642</Words>
  <Application>Microsoft Office PowerPoint</Application>
  <PresentationFormat>Widescreen</PresentationFormat>
  <Paragraphs>322</Paragraphs>
  <Slides>53</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Segoe UI</vt:lpstr>
      <vt:lpstr>Segoe UI Light</vt:lpstr>
      <vt:lpstr>Segoe UI Semibold</vt:lpstr>
      <vt:lpstr>WelcomeDoc</vt:lpstr>
      <vt:lpstr>Data visualization</vt:lpstr>
      <vt:lpstr>Plan</vt:lpstr>
      <vt:lpstr>Why is data visualization important?</vt:lpstr>
      <vt:lpstr>Anscombe’s Quartet</vt:lpstr>
      <vt:lpstr>Anscombe’s Quartet</vt:lpstr>
      <vt:lpstr>Anscombe’s Quartet</vt:lpstr>
      <vt:lpstr>Anscombe’s Quartet</vt:lpstr>
      <vt:lpstr>Anscombe’s Quartet</vt:lpstr>
      <vt:lpstr>What did we miss?</vt:lpstr>
      <vt:lpstr>Visual processing/perception</vt:lpstr>
      <vt:lpstr>Proximity</vt:lpstr>
      <vt:lpstr>Color</vt:lpstr>
      <vt:lpstr>Enclosure</vt:lpstr>
      <vt:lpstr>Closure</vt:lpstr>
      <vt:lpstr>Connection</vt:lpstr>
      <vt:lpstr>Preattentive processing</vt:lpstr>
      <vt:lpstr>General principles for figure design</vt:lpstr>
      <vt:lpstr>General principles for figure design</vt:lpstr>
      <vt:lpstr>1. Make sure you’re showing the data that is important</vt:lpstr>
      <vt:lpstr>2. Remove clutter</vt:lpstr>
      <vt:lpstr>3. Integrate text and figure. Make figure self-explanatory.</vt:lpstr>
      <vt:lpstr>4. Don’t be afraid to split data up</vt:lpstr>
      <vt:lpstr>5. Create an image without colors at first</vt:lpstr>
      <vt:lpstr>What type of chart/figure should you use?</vt:lpstr>
      <vt:lpstr>There are many, many figure types to choose from.</vt:lpstr>
      <vt:lpstr>The “Broken_Promises” Dataset.</vt:lpstr>
      <vt:lpstr>If I wanted to show the distribution of naps…</vt:lpstr>
      <vt:lpstr>If I wanted to find out if she sleeps longer on weekends…</vt:lpstr>
      <vt:lpstr>If I wanted to point out how much she falls short of her own targets…</vt:lpstr>
      <vt:lpstr>What chart should you use?</vt:lpstr>
      <vt:lpstr>Commonly used chart types</vt:lpstr>
      <vt:lpstr>The bar chart – most common, easily understood, versatile chart</vt:lpstr>
      <vt:lpstr>The bar chart – most common, easily understood, versatile chart</vt:lpstr>
      <vt:lpstr>The bar chart – most common, easily understood, versatile chart</vt:lpstr>
      <vt:lpstr>The line chart — useful to show passage/trends over time </vt:lpstr>
      <vt:lpstr>The line chart — useful to show passage/trends over time </vt:lpstr>
      <vt:lpstr>The line chart — useful to show passage/trends over time </vt:lpstr>
      <vt:lpstr>The histogram &amp; the box-and-whisker plots: use for distributions</vt:lpstr>
      <vt:lpstr>The histogram &amp; the box-and-whisker plots: use for distributions</vt:lpstr>
      <vt:lpstr>The histogram &amp; the box-and-whisker plots: use for distributions</vt:lpstr>
      <vt:lpstr>The histogram &amp; the box-and-whisker plots: use for distributions</vt:lpstr>
      <vt:lpstr>The histogram &amp; the box-and-whisker plots: use for distributions</vt:lpstr>
      <vt:lpstr>The scatterplot: use for relationships</vt:lpstr>
      <vt:lpstr>The scatterplot: use for relationships</vt:lpstr>
      <vt:lpstr>The scatterplot: use for relationships</vt:lpstr>
      <vt:lpstr>The pie-chart: Use to show parts of a whole</vt:lpstr>
      <vt:lpstr>The pie-chart: Use to show parts of a whole</vt:lpstr>
      <vt:lpstr>Alternatives to the pie-chart</vt:lpstr>
      <vt:lpstr>For qualitative data, could use word clouds.</vt:lpstr>
      <vt:lpstr>For tweeting out papers, could consider using gifs to get attention.</vt:lpstr>
      <vt:lpstr>Software that can be used for data visualizations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2021-09-12T15:14:59Z</dcterms:created>
  <dcterms:modified xsi:type="dcterms:W3CDTF">2021-09-22T13:09:35Z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